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sldIdLst>
    <p:sldId id="292" r:id="rId2"/>
    <p:sldId id="290" r:id="rId3"/>
    <p:sldId id="291" r:id="rId4"/>
    <p:sldId id="293" r:id="rId5"/>
    <p:sldId id="294" r:id="rId6"/>
    <p:sldId id="295" r:id="rId7"/>
    <p:sldId id="299" r:id="rId8"/>
    <p:sldId id="298" r:id="rId9"/>
    <p:sldId id="297" r:id="rId10"/>
    <p:sldId id="296" r:id="rId11"/>
    <p:sldId id="301" r:id="rId12"/>
    <p:sldId id="305" r:id="rId13"/>
    <p:sldId id="300" r:id="rId14"/>
    <p:sldId id="302" r:id="rId15"/>
    <p:sldId id="306" r:id="rId16"/>
    <p:sldId id="303" r:id="rId17"/>
    <p:sldId id="304" r:id="rId18"/>
    <p:sldId id="307" r:id="rId19"/>
    <p:sldId id="308" r:id="rId20"/>
    <p:sldId id="309" r:id="rId21"/>
    <p:sldId id="310" r:id="rId22"/>
    <p:sldId id="311" r:id="rId23"/>
    <p:sldId id="312" r:id="rId24"/>
    <p:sldId id="260"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3333CC"/>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3" d="100"/>
          <a:sy n="53" d="100"/>
        </p:scale>
        <p:origin x="-99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D30C7A-EE4A-42B3-8A90-346FB20158C3}" type="doc">
      <dgm:prSet loTypeId="urn:microsoft.com/office/officeart/2005/8/layout/hierarchy5" loCatId="hierarchy" qsTypeId="urn:microsoft.com/office/officeart/2005/8/quickstyle/3d4" qsCatId="3D" csTypeId="urn:microsoft.com/office/officeart/2005/8/colors/accent1_2" csCatId="accent1" phldr="1"/>
      <dgm:spPr/>
      <dgm:t>
        <a:bodyPr/>
        <a:lstStyle/>
        <a:p>
          <a:endParaRPr lang="tr-TR"/>
        </a:p>
      </dgm:t>
    </dgm:pt>
    <dgm:pt modelId="{932AA670-F6D8-42A7-B698-751D25B4B4C6}">
      <dgm:prSet phldrT="[Metin]"/>
      <dgm:spPr>
        <a:solidFill>
          <a:srgbClr val="C00000"/>
        </a:solidFill>
      </dgm:spPr>
      <dgm:t>
        <a:bodyPr/>
        <a:lstStyle/>
        <a:p>
          <a:r>
            <a:rPr lang="tr-TR" dirty="0" smtClean="0">
              <a:solidFill>
                <a:srgbClr val="FFC000"/>
              </a:solidFill>
            </a:rPr>
            <a:t>MÜ'MİN</a:t>
          </a:r>
          <a:endParaRPr lang="tr-TR" dirty="0">
            <a:solidFill>
              <a:srgbClr val="FFC000"/>
            </a:solidFill>
          </a:endParaRPr>
        </a:p>
      </dgm:t>
    </dgm:pt>
    <dgm:pt modelId="{B8FD6241-F39A-41CA-91D1-427BF18A118D}" type="parTrans" cxnId="{1648DA10-9DA6-43EF-800F-FDD2A8C6886A}">
      <dgm:prSet/>
      <dgm:spPr>
        <a:solidFill>
          <a:srgbClr val="C00000"/>
        </a:solidFill>
      </dgm:spPr>
      <dgm:t>
        <a:bodyPr/>
        <a:lstStyle/>
        <a:p>
          <a:endParaRPr lang="tr-TR"/>
        </a:p>
      </dgm:t>
    </dgm:pt>
    <dgm:pt modelId="{65941FB3-A67A-4E55-AF91-AFE6627002A1}" type="sibTrans" cxnId="{1648DA10-9DA6-43EF-800F-FDD2A8C6886A}">
      <dgm:prSet/>
      <dgm:spPr/>
      <dgm:t>
        <a:bodyPr/>
        <a:lstStyle/>
        <a:p>
          <a:endParaRPr lang="tr-TR"/>
        </a:p>
      </dgm:t>
    </dgm:pt>
    <dgm:pt modelId="{DBF88571-E78B-46AC-AAFB-2182F0FBF92D}">
      <dgm:prSet phldrT="[Metin]"/>
      <dgm:spPr>
        <a:solidFill>
          <a:srgbClr val="C00000"/>
        </a:solidFill>
      </dgm:spPr>
      <dgm:t>
        <a:bodyPr/>
        <a:lstStyle/>
        <a:p>
          <a:r>
            <a:rPr lang="tr-TR" dirty="0" smtClean="0">
              <a:solidFill>
                <a:srgbClr val="FFC000"/>
              </a:solidFill>
            </a:rPr>
            <a:t>KÂFİR</a:t>
          </a:r>
          <a:endParaRPr lang="tr-TR" dirty="0">
            <a:solidFill>
              <a:srgbClr val="FFC000"/>
            </a:solidFill>
          </a:endParaRPr>
        </a:p>
      </dgm:t>
    </dgm:pt>
    <dgm:pt modelId="{B311D470-D7B3-4B30-BC6A-DAB0AF4A957F}" type="parTrans" cxnId="{717BF550-4A31-482E-A733-4791524191C5}">
      <dgm:prSet/>
      <dgm:spPr>
        <a:solidFill>
          <a:srgbClr val="C00000"/>
        </a:solidFill>
      </dgm:spPr>
      <dgm:t>
        <a:bodyPr/>
        <a:lstStyle/>
        <a:p>
          <a:endParaRPr lang="tr-TR"/>
        </a:p>
      </dgm:t>
    </dgm:pt>
    <dgm:pt modelId="{6C3C56F2-B41D-4BB3-9A46-AEBBF9D1FB3E}" type="sibTrans" cxnId="{717BF550-4A31-482E-A733-4791524191C5}">
      <dgm:prSet/>
      <dgm:spPr/>
      <dgm:t>
        <a:bodyPr/>
        <a:lstStyle/>
        <a:p>
          <a:endParaRPr lang="tr-TR"/>
        </a:p>
      </dgm:t>
    </dgm:pt>
    <dgm:pt modelId="{70391175-E13B-4C7C-9527-2A645C04FFC4}">
      <dgm:prSet phldrT="[Metin]"/>
      <dgm:spPr>
        <a:solidFill>
          <a:srgbClr val="C00000"/>
        </a:solidFill>
      </dgm:spPr>
      <dgm:t>
        <a:bodyPr/>
        <a:lstStyle/>
        <a:p>
          <a:r>
            <a:rPr lang="tr-TR" dirty="0" smtClean="0">
              <a:solidFill>
                <a:srgbClr val="FFC000"/>
              </a:solidFill>
            </a:rPr>
            <a:t>MÜŞRİK</a:t>
          </a:r>
          <a:endParaRPr lang="tr-TR" dirty="0">
            <a:solidFill>
              <a:srgbClr val="FFC000"/>
            </a:solidFill>
          </a:endParaRPr>
        </a:p>
      </dgm:t>
    </dgm:pt>
    <dgm:pt modelId="{7C6DB04F-5897-4094-A93A-65241B4CFA5B}" type="parTrans" cxnId="{A31AFEB1-E9F0-4934-8AC3-FA7F729373C4}">
      <dgm:prSet/>
      <dgm:spPr>
        <a:solidFill>
          <a:srgbClr val="C00000"/>
        </a:solidFill>
      </dgm:spPr>
      <dgm:t>
        <a:bodyPr/>
        <a:lstStyle/>
        <a:p>
          <a:endParaRPr lang="tr-TR"/>
        </a:p>
      </dgm:t>
    </dgm:pt>
    <dgm:pt modelId="{0C81CF35-D34F-417A-B6A1-E5F4C02D6F24}" type="sibTrans" cxnId="{A31AFEB1-E9F0-4934-8AC3-FA7F729373C4}">
      <dgm:prSet/>
      <dgm:spPr/>
      <dgm:t>
        <a:bodyPr/>
        <a:lstStyle/>
        <a:p>
          <a:endParaRPr lang="tr-TR"/>
        </a:p>
      </dgm:t>
    </dgm:pt>
    <dgm:pt modelId="{CDE2118D-1033-4E97-9772-0400FF762F4A}">
      <dgm:prSet phldrT="[Metin]"/>
      <dgm:spPr>
        <a:solidFill>
          <a:srgbClr val="C00000"/>
        </a:solidFill>
      </dgm:spPr>
      <dgm:t>
        <a:bodyPr/>
        <a:lstStyle/>
        <a:p>
          <a:r>
            <a:rPr lang="tr-TR" dirty="0" smtClean="0">
              <a:solidFill>
                <a:srgbClr val="FFC000"/>
              </a:solidFill>
            </a:rPr>
            <a:t>MÜNAFIK</a:t>
          </a:r>
          <a:endParaRPr lang="tr-TR" dirty="0">
            <a:solidFill>
              <a:srgbClr val="FFC000"/>
            </a:solidFill>
          </a:endParaRPr>
        </a:p>
      </dgm:t>
    </dgm:pt>
    <dgm:pt modelId="{BE9BD9B0-5655-4826-BCC8-D90E73A8D436}" type="parTrans" cxnId="{58DDF47F-E23D-4317-BBE3-8688C603CC0A}">
      <dgm:prSet/>
      <dgm:spPr>
        <a:solidFill>
          <a:srgbClr val="C00000"/>
        </a:solidFill>
      </dgm:spPr>
      <dgm:t>
        <a:bodyPr/>
        <a:lstStyle/>
        <a:p>
          <a:endParaRPr lang="tr-TR"/>
        </a:p>
      </dgm:t>
    </dgm:pt>
    <dgm:pt modelId="{C3D1E996-7C94-48C5-B9C4-C706E8460484}" type="sibTrans" cxnId="{58DDF47F-E23D-4317-BBE3-8688C603CC0A}">
      <dgm:prSet/>
      <dgm:spPr/>
      <dgm:t>
        <a:bodyPr/>
        <a:lstStyle/>
        <a:p>
          <a:endParaRPr lang="tr-TR"/>
        </a:p>
      </dgm:t>
    </dgm:pt>
    <dgm:pt modelId="{3F3C1B3A-C016-44EF-AD9F-F7D1326B0D33}">
      <dgm:prSet phldrT="[Metin]"/>
      <dgm:spPr>
        <a:solidFill>
          <a:srgbClr val="C00000"/>
        </a:solidFill>
      </dgm:spPr>
      <dgm:t>
        <a:bodyPr/>
        <a:lstStyle/>
        <a:p>
          <a:r>
            <a:rPr lang="tr-TR" b="1" dirty="0" smtClean="0">
              <a:solidFill>
                <a:srgbClr val="FFC000"/>
              </a:solidFill>
              <a:latin typeface="Arial Narrow" pitchFamily="34" charset="0"/>
            </a:rPr>
            <a:t>KUR’AN DA İNSAN TİPLERİ</a:t>
          </a:r>
          <a:endParaRPr lang="tr-TR" dirty="0">
            <a:solidFill>
              <a:srgbClr val="FFC000"/>
            </a:solidFill>
          </a:endParaRPr>
        </a:p>
      </dgm:t>
    </dgm:pt>
    <dgm:pt modelId="{E3E0FD33-6A4D-4E21-90D3-E4C2D90BF807}" type="parTrans" cxnId="{33D98B23-B083-4921-9FC1-291B4AAF711E}">
      <dgm:prSet/>
      <dgm:spPr/>
      <dgm:t>
        <a:bodyPr/>
        <a:lstStyle/>
        <a:p>
          <a:endParaRPr lang="tr-TR"/>
        </a:p>
      </dgm:t>
    </dgm:pt>
    <dgm:pt modelId="{546BAD93-E054-42F7-80EB-1AD9049B940C}" type="sibTrans" cxnId="{33D98B23-B083-4921-9FC1-291B4AAF711E}">
      <dgm:prSet/>
      <dgm:spPr/>
      <dgm:t>
        <a:bodyPr/>
        <a:lstStyle/>
        <a:p>
          <a:endParaRPr lang="tr-TR"/>
        </a:p>
      </dgm:t>
    </dgm:pt>
    <dgm:pt modelId="{FCCDD78B-0655-440C-BE93-51243F1FFAD1}" type="pres">
      <dgm:prSet presAssocID="{0ED30C7A-EE4A-42B3-8A90-346FB20158C3}" presName="mainComposite" presStyleCnt="0">
        <dgm:presLayoutVars>
          <dgm:chPref val="1"/>
          <dgm:dir/>
          <dgm:animOne val="branch"/>
          <dgm:animLvl val="lvl"/>
          <dgm:resizeHandles val="exact"/>
        </dgm:presLayoutVars>
      </dgm:prSet>
      <dgm:spPr/>
      <dgm:t>
        <a:bodyPr/>
        <a:lstStyle/>
        <a:p>
          <a:endParaRPr lang="tr-TR"/>
        </a:p>
      </dgm:t>
    </dgm:pt>
    <dgm:pt modelId="{14008034-748B-4A9C-9349-1194A8D9F15B}" type="pres">
      <dgm:prSet presAssocID="{0ED30C7A-EE4A-42B3-8A90-346FB20158C3}" presName="hierFlow" presStyleCnt="0"/>
      <dgm:spPr/>
    </dgm:pt>
    <dgm:pt modelId="{33777330-CED3-4C21-BCA5-B472154A125E}" type="pres">
      <dgm:prSet presAssocID="{0ED30C7A-EE4A-42B3-8A90-346FB20158C3}" presName="hierChild1" presStyleCnt="0">
        <dgm:presLayoutVars>
          <dgm:chPref val="1"/>
          <dgm:animOne val="branch"/>
          <dgm:animLvl val="lvl"/>
        </dgm:presLayoutVars>
      </dgm:prSet>
      <dgm:spPr/>
    </dgm:pt>
    <dgm:pt modelId="{887493A1-5231-4948-B624-0D7313B7DC4C}" type="pres">
      <dgm:prSet presAssocID="{3F3C1B3A-C016-44EF-AD9F-F7D1326B0D33}" presName="Name17" presStyleCnt="0"/>
      <dgm:spPr/>
    </dgm:pt>
    <dgm:pt modelId="{A928FE75-DBED-4BA6-85B2-76F87E3F34F7}" type="pres">
      <dgm:prSet presAssocID="{3F3C1B3A-C016-44EF-AD9F-F7D1326B0D33}" presName="level1Shape" presStyleLbl="node0" presStyleIdx="0" presStyleCnt="1" custScaleX="151866">
        <dgm:presLayoutVars>
          <dgm:chPref val="3"/>
        </dgm:presLayoutVars>
      </dgm:prSet>
      <dgm:spPr/>
      <dgm:t>
        <a:bodyPr/>
        <a:lstStyle/>
        <a:p>
          <a:endParaRPr lang="tr-TR"/>
        </a:p>
      </dgm:t>
    </dgm:pt>
    <dgm:pt modelId="{00235BA9-8835-49DF-A8DA-902D97F73629}" type="pres">
      <dgm:prSet presAssocID="{3F3C1B3A-C016-44EF-AD9F-F7D1326B0D33}" presName="hierChild2" presStyleCnt="0"/>
      <dgm:spPr/>
    </dgm:pt>
    <dgm:pt modelId="{541FE28E-82E9-4EDF-8A84-7ADFD486CBF8}" type="pres">
      <dgm:prSet presAssocID="{B8FD6241-F39A-41CA-91D1-427BF18A118D}" presName="Name25" presStyleLbl="parChTrans1D2" presStyleIdx="0" presStyleCnt="4"/>
      <dgm:spPr/>
      <dgm:t>
        <a:bodyPr/>
        <a:lstStyle/>
        <a:p>
          <a:endParaRPr lang="tr-TR"/>
        </a:p>
      </dgm:t>
    </dgm:pt>
    <dgm:pt modelId="{6B24AF91-6C74-4814-9BF9-ABDF8728AD96}" type="pres">
      <dgm:prSet presAssocID="{B8FD6241-F39A-41CA-91D1-427BF18A118D}" presName="connTx" presStyleLbl="parChTrans1D2" presStyleIdx="0" presStyleCnt="4"/>
      <dgm:spPr/>
      <dgm:t>
        <a:bodyPr/>
        <a:lstStyle/>
        <a:p>
          <a:endParaRPr lang="tr-TR"/>
        </a:p>
      </dgm:t>
    </dgm:pt>
    <dgm:pt modelId="{1C12B9FC-84F0-4B19-96F2-F1535AFDE121}" type="pres">
      <dgm:prSet presAssocID="{932AA670-F6D8-42A7-B698-751D25B4B4C6}" presName="Name30" presStyleCnt="0"/>
      <dgm:spPr/>
    </dgm:pt>
    <dgm:pt modelId="{1067679A-5B21-4913-86C9-78DB9807F6E3}" type="pres">
      <dgm:prSet presAssocID="{932AA670-F6D8-42A7-B698-751D25B4B4C6}" presName="level2Shape" presStyleLbl="node2" presStyleIdx="0" presStyleCnt="4"/>
      <dgm:spPr/>
      <dgm:t>
        <a:bodyPr/>
        <a:lstStyle/>
        <a:p>
          <a:endParaRPr lang="tr-TR"/>
        </a:p>
      </dgm:t>
    </dgm:pt>
    <dgm:pt modelId="{529CAAFD-7121-4393-8577-2B3B26F23255}" type="pres">
      <dgm:prSet presAssocID="{932AA670-F6D8-42A7-B698-751D25B4B4C6}" presName="hierChild3" presStyleCnt="0"/>
      <dgm:spPr/>
    </dgm:pt>
    <dgm:pt modelId="{46EECB6E-6901-4493-8BEC-0E5F21099B1E}" type="pres">
      <dgm:prSet presAssocID="{B311D470-D7B3-4B30-BC6A-DAB0AF4A957F}" presName="Name25" presStyleLbl="parChTrans1D2" presStyleIdx="1" presStyleCnt="4"/>
      <dgm:spPr/>
      <dgm:t>
        <a:bodyPr/>
        <a:lstStyle/>
        <a:p>
          <a:endParaRPr lang="tr-TR"/>
        </a:p>
      </dgm:t>
    </dgm:pt>
    <dgm:pt modelId="{ED584203-78DA-4054-A732-6645472573B0}" type="pres">
      <dgm:prSet presAssocID="{B311D470-D7B3-4B30-BC6A-DAB0AF4A957F}" presName="connTx" presStyleLbl="parChTrans1D2" presStyleIdx="1" presStyleCnt="4"/>
      <dgm:spPr/>
      <dgm:t>
        <a:bodyPr/>
        <a:lstStyle/>
        <a:p>
          <a:endParaRPr lang="tr-TR"/>
        </a:p>
      </dgm:t>
    </dgm:pt>
    <dgm:pt modelId="{AD2DB91F-A67D-4876-99B5-3B1DCD69056C}" type="pres">
      <dgm:prSet presAssocID="{DBF88571-E78B-46AC-AAFB-2182F0FBF92D}" presName="Name30" presStyleCnt="0"/>
      <dgm:spPr/>
    </dgm:pt>
    <dgm:pt modelId="{5B1E4D9A-633E-4898-B566-D0710D1088D1}" type="pres">
      <dgm:prSet presAssocID="{DBF88571-E78B-46AC-AAFB-2182F0FBF92D}" presName="level2Shape" presStyleLbl="node2" presStyleIdx="1" presStyleCnt="4"/>
      <dgm:spPr/>
      <dgm:t>
        <a:bodyPr/>
        <a:lstStyle/>
        <a:p>
          <a:endParaRPr lang="tr-TR"/>
        </a:p>
      </dgm:t>
    </dgm:pt>
    <dgm:pt modelId="{EE031FA0-AB1E-4735-BE1C-71A88FCA4047}" type="pres">
      <dgm:prSet presAssocID="{DBF88571-E78B-46AC-AAFB-2182F0FBF92D}" presName="hierChild3" presStyleCnt="0"/>
      <dgm:spPr/>
    </dgm:pt>
    <dgm:pt modelId="{AEB240E2-C496-4608-8902-7646FFAA8E9D}" type="pres">
      <dgm:prSet presAssocID="{7C6DB04F-5897-4094-A93A-65241B4CFA5B}" presName="Name25" presStyleLbl="parChTrans1D2" presStyleIdx="2" presStyleCnt="4"/>
      <dgm:spPr/>
      <dgm:t>
        <a:bodyPr/>
        <a:lstStyle/>
        <a:p>
          <a:endParaRPr lang="tr-TR"/>
        </a:p>
      </dgm:t>
    </dgm:pt>
    <dgm:pt modelId="{6DA1A37A-952F-47EE-A96E-FE9914AAB83B}" type="pres">
      <dgm:prSet presAssocID="{7C6DB04F-5897-4094-A93A-65241B4CFA5B}" presName="connTx" presStyleLbl="parChTrans1D2" presStyleIdx="2" presStyleCnt="4"/>
      <dgm:spPr/>
      <dgm:t>
        <a:bodyPr/>
        <a:lstStyle/>
        <a:p>
          <a:endParaRPr lang="tr-TR"/>
        </a:p>
      </dgm:t>
    </dgm:pt>
    <dgm:pt modelId="{BA063A4A-0627-417B-AEE3-1AECB821E942}" type="pres">
      <dgm:prSet presAssocID="{70391175-E13B-4C7C-9527-2A645C04FFC4}" presName="Name30" presStyleCnt="0"/>
      <dgm:spPr/>
    </dgm:pt>
    <dgm:pt modelId="{8F75763B-C106-4AEC-B73A-B2BD60E01EB8}" type="pres">
      <dgm:prSet presAssocID="{70391175-E13B-4C7C-9527-2A645C04FFC4}" presName="level2Shape" presStyleLbl="node2" presStyleIdx="2" presStyleCnt="4"/>
      <dgm:spPr/>
      <dgm:t>
        <a:bodyPr/>
        <a:lstStyle/>
        <a:p>
          <a:endParaRPr lang="tr-TR"/>
        </a:p>
      </dgm:t>
    </dgm:pt>
    <dgm:pt modelId="{13DFCE04-F6E1-4027-AA0A-3DBB37C79D7E}" type="pres">
      <dgm:prSet presAssocID="{70391175-E13B-4C7C-9527-2A645C04FFC4}" presName="hierChild3" presStyleCnt="0"/>
      <dgm:spPr/>
    </dgm:pt>
    <dgm:pt modelId="{019C899A-0C91-47E1-906D-3FCB1CF2FD6A}" type="pres">
      <dgm:prSet presAssocID="{BE9BD9B0-5655-4826-BCC8-D90E73A8D436}" presName="Name25" presStyleLbl="parChTrans1D2" presStyleIdx="3" presStyleCnt="4"/>
      <dgm:spPr/>
      <dgm:t>
        <a:bodyPr/>
        <a:lstStyle/>
        <a:p>
          <a:endParaRPr lang="tr-TR"/>
        </a:p>
      </dgm:t>
    </dgm:pt>
    <dgm:pt modelId="{17560D33-188C-4AD6-B5CC-B5437D24683A}" type="pres">
      <dgm:prSet presAssocID="{BE9BD9B0-5655-4826-BCC8-D90E73A8D436}" presName="connTx" presStyleLbl="parChTrans1D2" presStyleIdx="3" presStyleCnt="4"/>
      <dgm:spPr/>
      <dgm:t>
        <a:bodyPr/>
        <a:lstStyle/>
        <a:p>
          <a:endParaRPr lang="tr-TR"/>
        </a:p>
      </dgm:t>
    </dgm:pt>
    <dgm:pt modelId="{1922F5A3-3699-4D69-BDF8-4D519D7482F7}" type="pres">
      <dgm:prSet presAssocID="{CDE2118D-1033-4E97-9772-0400FF762F4A}" presName="Name30" presStyleCnt="0"/>
      <dgm:spPr/>
    </dgm:pt>
    <dgm:pt modelId="{0F806655-2C6F-40D2-9DCA-C3D03504BF14}" type="pres">
      <dgm:prSet presAssocID="{CDE2118D-1033-4E97-9772-0400FF762F4A}" presName="level2Shape" presStyleLbl="node2" presStyleIdx="3" presStyleCnt="4"/>
      <dgm:spPr/>
      <dgm:t>
        <a:bodyPr/>
        <a:lstStyle/>
        <a:p>
          <a:endParaRPr lang="tr-TR"/>
        </a:p>
      </dgm:t>
    </dgm:pt>
    <dgm:pt modelId="{CEF349A5-C5C9-4CBF-B99B-2F6C02E2CDD1}" type="pres">
      <dgm:prSet presAssocID="{CDE2118D-1033-4E97-9772-0400FF762F4A}" presName="hierChild3" presStyleCnt="0"/>
      <dgm:spPr/>
    </dgm:pt>
    <dgm:pt modelId="{417D876F-45D3-4F36-9DCA-D6A1FF32D075}" type="pres">
      <dgm:prSet presAssocID="{0ED30C7A-EE4A-42B3-8A90-346FB20158C3}" presName="bgShapesFlow" presStyleCnt="0"/>
      <dgm:spPr/>
    </dgm:pt>
  </dgm:ptLst>
  <dgm:cxnLst>
    <dgm:cxn modelId="{231263DA-9B92-442C-98FF-5AA3D6E7F9FD}" type="presOf" srcId="{DBF88571-E78B-46AC-AAFB-2182F0FBF92D}" destId="{5B1E4D9A-633E-4898-B566-D0710D1088D1}" srcOrd="0" destOrd="0" presId="urn:microsoft.com/office/officeart/2005/8/layout/hierarchy5"/>
    <dgm:cxn modelId="{A31AFEB1-E9F0-4934-8AC3-FA7F729373C4}" srcId="{3F3C1B3A-C016-44EF-AD9F-F7D1326B0D33}" destId="{70391175-E13B-4C7C-9527-2A645C04FFC4}" srcOrd="2" destOrd="0" parTransId="{7C6DB04F-5897-4094-A93A-65241B4CFA5B}" sibTransId="{0C81CF35-D34F-417A-B6A1-E5F4C02D6F24}"/>
    <dgm:cxn modelId="{33D98B23-B083-4921-9FC1-291B4AAF711E}" srcId="{0ED30C7A-EE4A-42B3-8A90-346FB20158C3}" destId="{3F3C1B3A-C016-44EF-AD9F-F7D1326B0D33}" srcOrd="0" destOrd="0" parTransId="{E3E0FD33-6A4D-4E21-90D3-E4C2D90BF807}" sibTransId="{546BAD93-E054-42F7-80EB-1AD9049B940C}"/>
    <dgm:cxn modelId="{2ADDD91B-8523-4FD5-AC0B-265CF4038AFE}" type="presOf" srcId="{B8FD6241-F39A-41CA-91D1-427BF18A118D}" destId="{541FE28E-82E9-4EDF-8A84-7ADFD486CBF8}" srcOrd="0" destOrd="0" presId="urn:microsoft.com/office/officeart/2005/8/layout/hierarchy5"/>
    <dgm:cxn modelId="{3A7F7634-273A-4330-97B7-0BD02AC12362}" type="presOf" srcId="{932AA670-F6D8-42A7-B698-751D25B4B4C6}" destId="{1067679A-5B21-4913-86C9-78DB9807F6E3}" srcOrd="0" destOrd="0" presId="urn:microsoft.com/office/officeart/2005/8/layout/hierarchy5"/>
    <dgm:cxn modelId="{F2064BD8-0E0D-4D7C-90F4-AB94D7BD6E5B}" type="presOf" srcId="{B311D470-D7B3-4B30-BC6A-DAB0AF4A957F}" destId="{46EECB6E-6901-4493-8BEC-0E5F21099B1E}" srcOrd="0" destOrd="0" presId="urn:microsoft.com/office/officeart/2005/8/layout/hierarchy5"/>
    <dgm:cxn modelId="{7DB1EB95-1974-4D87-98CE-69510891AC68}" type="presOf" srcId="{0ED30C7A-EE4A-42B3-8A90-346FB20158C3}" destId="{FCCDD78B-0655-440C-BE93-51243F1FFAD1}" srcOrd="0" destOrd="0" presId="urn:microsoft.com/office/officeart/2005/8/layout/hierarchy5"/>
    <dgm:cxn modelId="{717BF550-4A31-482E-A733-4791524191C5}" srcId="{3F3C1B3A-C016-44EF-AD9F-F7D1326B0D33}" destId="{DBF88571-E78B-46AC-AAFB-2182F0FBF92D}" srcOrd="1" destOrd="0" parTransId="{B311D470-D7B3-4B30-BC6A-DAB0AF4A957F}" sibTransId="{6C3C56F2-B41D-4BB3-9A46-AEBBF9D1FB3E}"/>
    <dgm:cxn modelId="{1648DA10-9DA6-43EF-800F-FDD2A8C6886A}" srcId="{3F3C1B3A-C016-44EF-AD9F-F7D1326B0D33}" destId="{932AA670-F6D8-42A7-B698-751D25B4B4C6}" srcOrd="0" destOrd="0" parTransId="{B8FD6241-F39A-41CA-91D1-427BF18A118D}" sibTransId="{65941FB3-A67A-4E55-AF91-AFE6627002A1}"/>
    <dgm:cxn modelId="{58DDF47F-E23D-4317-BBE3-8688C603CC0A}" srcId="{3F3C1B3A-C016-44EF-AD9F-F7D1326B0D33}" destId="{CDE2118D-1033-4E97-9772-0400FF762F4A}" srcOrd="3" destOrd="0" parTransId="{BE9BD9B0-5655-4826-BCC8-D90E73A8D436}" sibTransId="{C3D1E996-7C94-48C5-B9C4-C706E8460484}"/>
    <dgm:cxn modelId="{24960BC7-B0A0-45C5-8405-3FEF9933E780}" type="presOf" srcId="{B311D470-D7B3-4B30-BC6A-DAB0AF4A957F}" destId="{ED584203-78DA-4054-A732-6645472573B0}" srcOrd="1" destOrd="0" presId="urn:microsoft.com/office/officeart/2005/8/layout/hierarchy5"/>
    <dgm:cxn modelId="{088CE95C-834B-4920-B053-1786947D8701}" type="presOf" srcId="{7C6DB04F-5897-4094-A93A-65241B4CFA5B}" destId="{6DA1A37A-952F-47EE-A96E-FE9914AAB83B}" srcOrd="1" destOrd="0" presId="urn:microsoft.com/office/officeart/2005/8/layout/hierarchy5"/>
    <dgm:cxn modelId="{8EF83D10-6598-49B8-811B-2ADB7A922562}" type="presOf" srcId="{3F3C1B3A-C016-44EF-AD9F-F7D1326B0D33}" destId="{A928FE75-DBED-4BA6-85B2-76F87E3F34F7}" srcOrd="0" destOrd="0" presId="urn:microsoft.com/office/officeart/2005/8/layout/hierarchy5"/>
    <dgm:cxn modelId="{41566F56-1333-489C-91D3-228E19D2F7F3}" type="presOf" srcId="{BE9BD9B0-5655-4826-BCC8-D90E73A8D436}" destId="{17560D33-188C-4AD6-B5CC-B5437D24683A}" srcOrd="1" destOrd="0" presId="urn:microsoft.com/office/officeart/2005/8/layout/hierarchy5"/>
    <dgm:cxn modelId="{25CA1F6E-1880-4E3D-AA8C-0D07928736CD}" type="presOf" srcId="{BE9BD9B0-5655-4826-BCC8-D90E73A8D436}" destId="{019C899A-0C91-47E1-906D-3FCB1CF2FD6A}" srcOrd="0" destOrd="0" presId="urn:microsoft.com/office/officeart/2005/8/layout/hierarchy5"/>
    <dgm:cxn modelId="{D8FFFD0B-1011-40A3-80B6-B78FFF9CA5DC}" type="presOf" srcId="{70391175-E13B-4C7C-9527-2A645C04FFC4}" destId="{8F75763B-C106-4AEC-B73A-B2BD60E01EB8}" srcOrd="0" destOrd="0" presId="urn:microsoft.com/office/officeart/2005/8/layout/hierarchy5"/>
    <dgm:cxn modelId="{ABB7F2DF-5BD0-4897-B8BD-17B3C693D165}" type="presOf" srcId="{7C6DB04F-5897-4094-A93A-65241B4CFA5B}" destId="{AEB240E2-C496-4608-8902-7646FFAA8E9D}" srcOrd="0" destOrd="0" presId="urn:microsoft.com/office/officeart/2005/8/layout/hierarchy5"/>
    <dgm:cxn modelId="{6E17F318-B995-4050-A48A-65F59ADA8637}" type="presOf" srcId="{B8FD6241-F39A-41CA-91D1-427BF18A118D}" destId="{6B24AF91-6C74-4814-9BF9-ABDF8728AD96}" srcOrd="1" destOrd="0" presId="urn:microsoft.com/office/officeart/2005/8/layout/hierarchy5"/>
    <dgm:cxn modelId="{10A04677-7B54-436D-A56D-1DD992C31D71}" type="presOf" srcId="{CDE2118D-1033-4E97-9772-0400FF762F4A}" destId="{0F806655-2C6F-40D2-9DCA-C3D03504BF14}" srcOrd="0" destOrd="0" presId="urn:microsoft.com/office/officeart/2005/8/layout/hierarchy5"/>
    <dgm:cxn modelId="{59624480-B009-4C7D-A94A-B8D975010399}" type="presParOf" srcId="{FCCDD78B-0655-440C-BE93-51243F1FFAD1}" destId="{14008034-748B-4A9C-9349-1194A8D9F15B}" srcOrd="0" destOrd="0" presId="urn:microsoft.com/office/officeart/2005/8/layout/hierarchy5"/>
    <dgm:cxn modelId="{2D87743B-E38F-4289-A726-413A97FBEEEB}" type="presParOf" srcId="{14008034-748B-4A9C-9349-1194A8D9F15B}" destId="{33777330-CED3-4C21-BCA5-B472154A125E}" srcOrd="0" destOrd="0" presId="urn:microsoft.com/office/officeart/2005/8/layout/hierarchy5"/>
    <dgm:cxn modelId="{A960E28A-C074-424E-9490-81FB03F02EAA}" type="presParOf" srcId="{33777330-CED3-4C21-BCA5-B472154A125E}" destId="{887493A1-5231-4948-B624-0D7313B7DC4C}" srcOrd="0" destOrd="0" presId="urn:microsoft.com/office/officeart/2005/8/layout/hierarchy5"/>
    <dgm:cxn modelId="{B1CDBD00-F95E-41FD-8F6A-A41112D0C168}" type="presParOf" srcId="{887493A1-5231-4948-B624-0D7313B7DC4C}" destId="{A928FE75-DBED-4BA6-85B2-76F87E3F34F7}" srcOrd="0" destOrd="0" presId="urn:microsoft.com/office/officeart/2005/8/layout/hierarchy5"/>
    <dgm:cxn modelId="{22EADBBB-9D0A-4B5A-BEE8-8634D0D378D4}" type="presParOf" srcId="{887493A1-5231-4948-B624-0D7313B7DC4C}" destId="{00235BA9-8835-49DF-A8DA-902D97F73629}" srcOrd="1" destOrd="0" presId="urn:microsoft.com/office/officeart/2005/8/layout/hierarchy5"/>
    <dgm:cxn modelId="{220B2A08-B99A-43F4-8CB8-818641424E61}" type="presParOf" srcId="{00235BA9-8835-49DF-A8DA-902D97F73629}" destId="{541FE28E-82E9-4EDF-8A84-7ADFD486CBF8}" srcOrd="0" destOrd="0" presId="urn:microsoft.com/office/officeart/2005/8/layout/hierarchy5"/>
    <dgm:cxn modelId="{142AAC5E-2CA2-428E-B470-EE44C08D597A}" type="presParOf" srcId="{541FE28E-82E9-4EDF-8A84-7ADFD486CBF8}" destId="{6B24AF91-6C74-4814-9BF9-ABDF8728AD96}" srcOrd="0" destOrd="0" presId="urn:microsoft.com/office/officeart/2005/8/layout/hierarchy5"/>
    <dgm:cxn modelId="{BC852857-11DF-450B-8634-F7E03CE0359A}" type="presParOf" srcId="{00235BA9-8835-49DF-A8DA-902D97F73629}" destId="{1C12B9FC-84F0-4B19-96F2-F1535AFDE121}" srcOrd="1" destOrd="0" presId="urn:microsoft.com/office/officeart/2005/8/layout/hierarchy5"/>
    <dgm:cxn modelId="{8BE69720-F3F9-49BA-95F1-41E01024C0E5}" type="presParOf" srcId="{1C12B9FC-84F0-4B19-96F2-F1535AFDE121}" destId="{1067679A-5B21-4913-86C9-78DB9807F6E3}" srcOrd="0" destOrd="0" presId="urn:microsoft.com/office/officeart/2005/8/layout/hierarchy5"/>
    <dgm:cxn modelId="{1614CAEE-4CCB-40D7-A3EB-73B5720529C1}" type="presParOf" srcId="{1C12B9FC-84F0-4B19-96F2-F1535AFDE121}" destId="{529CAAFD-7121-4393-8577-2B3B26F23255}" srcOrd="1" destOrd="0" presId="urn:microsoft.com/office/officeart/2005/8/layout/hierarchy5"/>
    <dgm:cxn modelId="{AA2AEDE6-BBA8-4FAC-B022-7895DF3729C3}" type="presParOf" srcId="{00235BA9-8835-49DF-A8DA-902D97F73629}" destId="{46EECB6E-6901-4493-8BEC-0E5F21099B1E}" srcOrd="2" destOrd="0" presId="urn:microsoft.com/office/officeart/2005/8/layout/hierarchy5"/>
    <dgm:cxn modelId="{B90A0FF5-46DC-4209-8126-3F9373713F97}" type="presParOf" srcId="{46EECB6E-6901-4493-8BEC-0E5F21099B1E}" destId="{ED584203-78DA-4054-A732-6645472573B0}" srcOrd="0" destOrd="0" presId="urn:microsoft.com/office/officeart/2005/8/layout/hierarchy5"/>
    <dgm:cxn modelId="{7C8B3415-780C-4CE5-8D14-91BD3218506F}" type="presParOf" srcId="{00235BA9-8835-49DF-A8DA-902D97F73629}" destId="{AD2DB91F-A67D-4876-99B5-3B1DCD69056C}" srcOrd="3" destOrd="0" presId="urn:microsoft.com/office/officeart/2005/8/layout/hierarchy5"/>
    <dgm:cxn modelId="{673405EF-28D9-4E81-BB89-2F71109155E2}" type="presParOf" srcId="{AD2DB91F-A67D-4876-99B5-3B1DCD69056C}" destId="{5B1E4D9A-633E-4898-B566-D0710D1088D1}" srcOrd="0" destOrd="0" presId="urn:microsoft.com/office/officeart/2005/8/layout/hierarchy5"/>
    <dgm:cxn modelId="{25854A42-27FA-465B-96AC-119E52F24BA9}" type="presParOf" srcId="{AD2DB91F-A67D-4876-99B5-3B1DCD69056C}" destId="{EE031FA0-AB1E-4735-BE1C-71A88FCA4047}" srcOrd="1" destOrd="0" presId="urn:microsoft.com/office/officeart/2005/8/layout/hierarchy5"/>
    <dgm:cxn modelId="{2F88C64A-06CE-4713-A5D9-48066F5C7C00}" type="presParOf" srcId="{00235BA9-8835-49DF-A8DA-902D97F73629}" destId="{AEB240E2-C496-4608-8902-7646FFAA8E9D}" srcOrd="4" destOrd="0" presId="urn:microsoft.com/office/officeart/2005/8/layout/hierarchy5"/>
    <dgm:cxn modelId="{9F74C673-CE81-4EF5-AF2F-A2E6F7BBFBE3}" type="presParOf" srcId="{AEB240E2-C496-4608-8902-7646FFAA8E9D}" destId="{6DA1A37A-952F-47EE-A96E-FE9914AAB83B}" srcOrd="0" destOrd="0" presId="urn:microsoft.com/office/officeart/2005/8/layout/hierarchy5"/>
    <dgm:cxn modelId="{885BC0C1-85BC-4153-BF42-632F30EB6B3E}" type="presParOf" srcId="{00235BA9-8835-49DF-A8DA-902D97F73629}" destId="{BA063A4A-0627-417B-AEE3-1AECB821E942}" srcOrd="5" destOrd="0" presId="urn:microsoft.com/office/officeart/2005/8/layout/hierarchy5"/>
    <dgm:cxn modelId="{33D9243B-9A4B-493B-BD4D-AB6F0C523871}" type="presParOf" srcId="{BA063A4A-0627-417B-AEE3-1AECB821E942}" destId="{8F75763B-C106-4AEC-B73A-B2BD60E01EB8}" srcOrd="0" destOrd="0" presId="urn:microsoft.com/office/officeart/2005/8/layout/hierarchy5"/>
    <dgm:cxn modelId="{5D6E2A8C-CE93-40E5-BC04-82CDDAC82465}" type="presParOf" srcId="{BA063A4A-0627-417B-AEE3-1AECB821E942}" destId="{13DFCE04-F6E1-4027-AA0A-3DBB37C79D7E}" srcOrd="1" destOrd="0" presId="urn:microsoft.com/office/officeart/2005/8/layout/hierarchy5"/>
    <dgm:cxn modelId="{4BA91B54-B7D6-464E-A867-34CE3B878FB7}" type="presParOf" srcId="{00235BA9-8835-49DF-A8DA-902D97F73629}" destId="{019C899A-0C91-47E1-906D-3FCB1CF2FD6A}" srcOrd="6" destOrd="0" presId="urn:microsoft.com/office/officeart/2005/8/layout/hierarchy5"/>
    <dgm:cxn modelId="{804C4D54-3751-4149-9408-C97F76DB1861}" type="presParOf" srcId="{019C899A-0C91-47E1-906D-3FCB1CF2FD6A}" destId="{17560D33-188C-4AD6-B5CC-B5437D24683A}" srcOrd="0" destOrd="0" presId="urn:microsoft.com/office/officeart/2005/8/layout/hierarchy5"/>
    <dgm:cxn modelId="{E9E48AFE-6FF9-4B3F-A9B6-83B2E6FDF67B}" type="presParOf" srcId="{00235BA9-8835-49DF-A8DA-902D97F73629}" destId="{1922F5A3-3699-4D69-BDF8-4D519D7482F7}" srcOrd="7" destOrd="0" presId="urn:microsoft.com/office/officeart/2005/8/layout/hierarchy5"/>
    <dgm:cxn modelId="{A9248973-F937-4CA0-B663-3FE3036FF695}" type="presParOf" srcId="{1922F5A3-3699-4D69-BDF8-4D519D7482F7}" destId="{0F806655-2C6F-40D2-9DCA-C3D03504BF14}" srcOrd="0" destOrd="0" presId="urn:microsoft.com/office/officeart/2005/8/layout/hierarchy5"/>
    <dgm:cxn modelId="{71B8EF7E-12C3-42AE-8EFE-30ACEB291B3B}" type="presParOf" srcId="{1922F5A3-3699-4D69-BDF8-4D519D7482F7}" destId="{CEF349A5-C5C9-4CBF-B99B-2F6C02E2CDD1}" srcOrd="1" destOrd="0" presId="urn:microsoft.com/office/officeart/2005/8/layout/hierarchy5"/>
    <dgm:cxn modelId="{9000C299-B898-48A3-BACF-85313BF27B82}" type="presParOf" srcId="{FCCDD78B-0655-440C-BE93-51243F1FFAD1}" destId="{417D876F-45D3-4F36-9DCA-D6A1FF32D075}" srcOrd="1" destOrd="0" presId="urn:microsoft.com/office/officeart/2005/8/layout/hierarchy5"/>
  </dgm:cxnLst>
  <dgm:bg>
    <a:solidFill>
      <a:schemeClr val="accent3"/>
    </a:solidFill>
  </dgm:bg>
  <dgm:whole>
    <a:ln>
      <a:solidFill>
        <a:schemeClr val="bg2"/>
      </a:solidFill>
    </a:ln>
  </dgm:whole>
</dgm:dataModel>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1BA2C55-DB1E-449D-90EA-86FCC7B28586}" type="datetimeFigureOut">
              <a:rPr lang="tr-TR" smtClean="0"/>
              <a:pPr/>
              <a:t>01.09.2011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9487AA-792D-475A-BE0A-63FB34EC9EE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1BA2C55-DB1E-449D-90EA-86FCC7B28586}" type="datetimeFigureOut">
              <a:rPr lang="tr-TR" smtClean="0"/>
              <a:pPr/>
              <a:t>01.09.2011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9487AA-792D-475A-BE0A-63FB34EC9EE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1BA2C55-DB1E-449D-90EA-86FCC7B28586}" type="datetimeFigureOut">
              <a:rPr lang="tr-TR" smtClean="0"/>
              <a:pPr/>
              <a:t>01.09.2011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9487AA-792D-475A-BE0A-63FB34EC9EE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1BA2C55-DB1E-449D-90EA-86FCC7B28586}" type="datetimeFigureOut">
              <a:rPr lang="tr-TR" smtClean="0"/>
              <a:pPr/>
              <a:t>01.09.2011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9487AA-792D-475A-BE0A-63FB34EC9EE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1BA2C55-DB1E-449D-90EA-86FCC7B28586}" type="datetimeFigureOut">
              <a:rPr lang="tr-TR" smtClean="0"/>
              <a:pPr/>
              <a:t>01.09.2011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39487AA-792D-475A-BE0A-63FB34EC9EE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1BA2C55-DB1E-449D-90EA-86FCC7B28586}" type="datetimeFigureOut">
              <a:rPr lang="tr-TR" smtClean="0"/>
              <a:pPr/>
              <a:t>01.09.2011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39487AA-792D-475A-BE0A-63FB34EC9EE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1BA2C55-DB1E-449D-90EA-86FCC7B28586}" type="datetimeFigureOut">
              <a:rPr lang="tr-TR" smtClean="0"/>
              <a:pPr/>
              <a:t>01.09.2011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39487AA-792D-475A-BE0A-63FB34EC9EE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1BA2C55-DB1E-449D-90EA-86FCC7B28586}" type="datetimeFigureOut">
              <a:rPr lang="tr-TR" smtClean="0"/>
              <a:pPr/>
              <a:t>01.09.2011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39487AA-792D-475A-BE0A-63FB34EC9EE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1BA2C55-DB1E-449D-90EA-86FCC7B28586}" type="datetimeFigureOut">
              <a:rPr lang="tr-TR" smtClean="0"/>
              <a:pPr/>
              <a:t>01.09.2011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39487AA-792D-475A-BE0A-63FB34EC9EE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1BA2C55-DB1E-449D-90EA-86FCC7B28586}" type="datetimeFigureOut">
              <a:rPr lang="tr-TR" smtClean="0"/>
              <a:pPr/>
              <a:t>01.09.2011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39487AA-792D-475A-BE0A-63FB34EC9EE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1BA2C55-DB1E-449D-90EA-86FCC7B28586}" type="datetimeFigureOut">
              <a:rPr lang="tr-TR" smtClean="0"/>
              <a:pPr/>
              <a:t>01.09.2011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39487AA-792D-475A-BE0A-63FB34EC9EE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A2C55-DB1E-449D-90EA-86FCC7B28586}" type="datetimeFigureOut">
              <a:rPr lang="tr-TR" smtClean="0"/>
              <a:pPr/>
              <a:t>01.09.2011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487AA-792D-475A-BE0A-63FB34EC9EE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90598"/>
            <a:ext cx="9144032" cy="5867402"/>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572272"/>
            <a:ext cx="9144000" cy="357190"/>
          </a:xfrm>
          <a:prstGeom prst="rect">
            <a:avLst/>
          </a:prstGeom>
          <a:noFill/>
        </p:spPr>
      </p:pic>
      <p:pic>
        <p:nvPicPr>
          <p:cNvPr id="4" name="3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5" name="Text Box 3"/>
          <p:cNvSpPr txBox="1">
            <a:spLocks noChangeArrowheads="1"/>
          </p:cNvSpPr>
          <p:nvPr/>
        </p:nvSpPr>
        <p:spPr bwMode="auto">
          <a:xfrm>
            <a:off x="1571604" y="17520"/>
            <a:ext cx="6357982" cy="954107"/>
          </a:xfrm>
          <a:prstGeom prst="rect">
            <a:avLst/>
          </a:prstGeom>
          <a:noFill/>
          <a:ln w="9525">
            <a:noFill/>
            <a:miter lim="800000"/>
            <a:headEnd/>
            <a:tailEnd/>
          </a:ln>
        </p:spPr>
        <p:txBody>
          <a:bodyPr wrap="square">
            <a:spAutoFit/>
          </a:bodyPr>
          <a:lstStyle/>
          <a:p>
            <a:pPr algn="ctr" eaLnBrk="0" hangingPunct="0"/>
            <a:r>
              <a:rPr lang="tr-TR" b="1" dirty="0" smtClean="0">
                <a:solidFill>
                  <a:schemeClr val="accent6"/>
                </a:solidFill>
                <a:latin typeface="Times New Roman" pitchFamily="18" charset="0"/>
                <a:cs typeface="Times New Roman" pitchFamily="18" charset="0"/>
              </a:rPr>
              <a:t> </a:t>
            </a:r>
            <a:r>
              <a:rPr lang="tr-TR" sz="1600" b="1" dirty="0" smtClean="0">
                <a:latin typeface="Times New Roman" pitchFamily="18" charset="0"/>
                <a:cs typeface="Times New Roman" pitchFamily="18" charset="0"/>
              </a:rPr>
              <a:t>T.C. </a:t>
            </a:r>
          </a:p>
          <a:p>
            <a:pPr algn="ctr" eaLnBrk="0" hangingPunct="0"/>
            <a:r>
              <a:rPr lang="tr-TR" sz="1600" b="1" dirty="0" smtClean="0">
                <a:latin typeface="Times New Roman" pitchFamily="18" charset="0"/>
                <a:cs typeface="Times New Roman" pitchFamily="18" charset="0"/>
              </a:rPr>
              <a:t>AZİZİYE MÜFTÜLÜĞÜ</a:t>
            </a:r>
          </a:p>
          <a:p>
            <a:pPr algn="ctr" eaLnBrk="0" hangingPunct="0"/>
            <a:r>
              <a:rPr lang="tr-TR" sz="2000" b="1" dirty="0" smtClean="0">
                <a:solidFill>
                  <a:schemeClr val="accent6">
                    <a:lumMod val="50000"/>
                  </a:schemeClr>
                </a:solidFill>
                <a:latin typeface="Times New Roman" pitchFamily="18" charset="0"/>
                <a:cs typeface="Times New Roman" pitchFamily="18" charset="0"/>
              </a:rPr>
              <a:t>DADAŞKENT MERKEZ CAMİİ</a:t>
            </a:r>
            <a:endParaRPr lang="tr-TR" sz="2000" b="1" dirty="0">
              <a:solidFill>
                <a:schemeClr val="accent6">
                  <a:lumMod val="50000"/>
                </a:schemeClr>
              </a:solidFill>
              <a:latin typeface="Times New Roman" pitchFamily="18" charset="0"/>
              <a:cs typeface="Times New Roman" pitchFamily="18" charset="0"/>
            </a:endParaRPr>
          </a:p>
        </p:txBody>
      </p:sp>
      <p:sp>
        <p:nvSpPr>
          <p:cNvPr id="9" name="8 Dikdörtgen"/>
          <p:cNvSpPr/>
          <p:nvPr/>
        </p:nvSpPr>
        <p:spPr>
          <a:xfrm>
            <a:off x="571472" y="5214950"/>
            <a:ext cx="6143668" cy="769441"/>
          </a:xfrm>
          <a:prstGeom prst="rect">
            <a:avLst/>
          </a:prstGeom>
        </p:spPr>
        <p:txBody>
          <a:bodyPr wrap="square">
            <a:spAutoFit/>
          </a:bodyPr>
          <a:lstStyle/>
          <a:p>
            <a:pPr algn="ctr"/>
            <a:r>
              <a:rPr lang="tr-TR" sz="4400" b="1" dirty="0" smtClean="0">
                <a:solidFill>
                  <a:srgbClr val="FFC000"/>
                </a:solidFill>
                <a:latin typeface="Vivaldi" pitchFamily="66" charset="0"/>
                <a:cs typeface="Times New Roman" pitchFamily="18" charset="0"/>
              </a:rPr>
              <a:t>İ</a:t>
            </a:r>
            <a:r>
              <a:rPr lang="tr-TR" sz="4400" b="1" dirty="0" smtClean="0">
                <a:solidFill>
                  <a:srgbClr val="FFC000"/>
                </a:solidFill>
                <a:latin typeface="Elephant" pitchFamily="18" charset="0"/>
                <a:cs typeface="Times New Roman" pitchFamily="18" charset="0"/>
              </a:rPr>
              <a:t>dris YAVUZYİĞİT</a:t>
            </a:r>
          </a:p>
        </p:txBody>
      </p:sp>
      <p:sp>
        <p:nvSpPr>
          <p:cNvPr id="11" name="10 Dikdörtgen"/>
          <p:cNvSpPr/>
          <p:nvPr/>
        </p:nvSpPr>
        <p:spPr>
          <a:xfrm>
            <a:off x="142844" y="1214422"/>
            <a:ext cx="8429684" cy="2215991"/>
          </a:xfrm>
          <a:prstGeom prst="rect">
            <a:avLst/>
          </a:prstGeom>
        </p:spPr>
        <p:txBody>
          <a:bodyPr wrap="square">
            <a:spAutoFit/>
          </a:bodyPr>
          <a:lstStyle/>
          <a:p>
            <a:pPr algn="ctr"/>
            <a:r>
              <a:rPr lang="tr-TR" sz="7200" b="1" dirty="0" smtClean="0">
                <a:latin typeface="Vivaldi" pitchFamily="66" charset="0"/>
                <a:cs typeface="Times New Roman" pitchFamily="18" charset="0"/>
              </a:rPr>
              <a:t>K</a:t>
            </a:r>
            <a:r>
              <a:rPr lang="tr-TR" sz="6600" b="1" dirty="0" smtClean="0">
                <a:latin typeface="Vivaldi" pitchFamily="66" charset="0"/>
                <a:cs typeface="Times New Roman" pitchFamily="18" charset="0"/>
              </a:rPr>
              <a:t>uran’da </a:t>
            </a:r>
            <a:r>
              <a:rPr lang="tr-TR" sz="7200" b="1" dirty="0" err="1" smtClean="0">
                <a:latin typeface="Vivaldi" pitchFamily="66" charset="0"/>
                <a:cs typeface="Times New Roman" pitchFamily="18" charset="0"/>
              </a:rPr>
              <a:t>I</a:t>
            </a:r>
            <a:r>
              <a:rPr lang="tr-TR" sz="6600" b="1" dirty="0" err="1" smtClean="0">
                <a:latin typeface="Vivaldi" pitchFamily="66" charset="0"/>
                <a:cs typeface="Times New Roman" pitchFamily="18" charset="0"/>
              </a:rPr>
              <a:t>nsan</a:t>
            </a:r>
            <a:r>
              <a:rPr lang="tr-TR" sz="6600" b="1" dirty="0" smtClean="0">
                <a:latin typeface="Vivaldi" pitchFamily="66" charset="0"/>
                <a:cs typeface="Times New Roman" pitchFamily="18" charset="0"/>
              </a:rPr>
              <a:t> </a:t>
            </a:r>
            <a:r>
              <a:rPr lang="tr-TR" sz="7200" b="1" dirty="0" smtClean="0">
                <a:latin typeface="Vivaldi" pitchFamily="66" charset="0"/>
                <a:cs typeface="Times New Roman" pitchFamily="18" charset="0"/>
              </a:rPr>
              <a:t>T</a:t>
            </a:r>
            <a:r>
              <a:rPr lang="tr-TR" sz="6600" b="1" dirty="0" smtClean="0">
                <a:latin typeface="Vivaldi" pitchFamily="66" charset="0"/>
                <a:cs typeface="Times New Roman" pitchFamily="18" charset="0"/>
              </a:rPr>
              <a:t>ipleri </a:t>
            </a:r>
            <a:r>
              <a:rPr lang="tr-TR" sz="3200" b="1" dirty="0" smtClean="0">
                <a:latin typeface="Vivaldi" pitchFamily="66" charset="0"/>
                <a:cs typeface="Times New Roman" pitchFamily="18" charset="0"/>
              </a:rPr>
              <a:t>ve</a:t>
            </a:r>
            <a:r>
              <a:rPr lang="tr-TR" sz="3600" b="1" dirty="0" smtClean="0">
                <a:latin typeface="Vivaldi" pitchFamily="66" charset="0"/>
                <a:cs typeface="Times New Roman" pitchFamily="18" charset="0"/>
              </a:rPr>
              <a:t> </a:t>
            </a:r>
            <a:endParaRPr lang="tr-TR" sz="7200" b="1" dirty="0" smtClean="0">
              <a:latin typeface="Vivaldi" pitchFamily="66" charset="0"/>
              <a:cs typeface="Times New Roman" pitchFamily="18" charset="0"/>
            </a:endParaRPr>
          </a:p>
          <a:p>
            <a:pPr algn="ctr"/>
            <a:r>
              <a:rPr lang="tr-TR" sz="6600" b="1" dirty="0" smtClean="0">
                <a:latin typeface="Vivaldi" pitchFamily="66" charset="0"/>
                <a:cs typeface="Times New Roman" pitchFamily="18" charset="0"/>
              </a:rPr>
              <a:t>Münafıkların Özellikleri</a:t>
            </a:r>
            <a:endParaRPr lang="tr-TR" sz="1200" dirty="0" smtClean="0">
              <a:latin typeface="Vivaldi" pitchFamily="66" charset="0"/>
              <a:cs typeface="Times New Roman" pitchFamily="18" charset="0"/>
            </a:endParaRPr>
          </a:p>
        </p:txBody>
      </p:sp>
      <p:sp>
        <p:nvSpPr>
          <p:cNvPr id="12" name="11 Dikdörtgen"/>
          <p:cNvSpPr/>
          <p:nvPr/>
        </p:nvSpPr>
        <p:spPr>
          <a:xfrm>
            <a:off x="-32" y="5763300"/>
            <a:ext cx="7358114" cy="646331"/>
          </a:xfrm>
          <a:prstGeom prst="rect">
            <a:avLst/>
          </a:prstGeom>
        </p:spPr>
        <p:txBody>
          <a:bodyPr wrap="square">
            <a:spAutoFit/>
          </a:bodyPr>
          <a:lstStyle/>
          <a:p>
            <a:pPr algn="ctr"/>
            <a:r>
              <a:rPr lang="tr-TR" sz="3600" dirty="0" smtClean="0">
                <a:latin typeface="Vivaldi" pitchFamily="66" charset="0"/>
                <a:cs typeface="Times New Roman" pitchFamily="18" charset="0"/>
              </a:rPr>
              <a:t>Dadaşkent Merkez Camii </a:t>
            </a:r>
            <a:r>
              <a:rPr lang="tr-TR" sz="3600" dirty="0" err="1" smtClean="0">
                <a:latin typeface="Vivaldi" pitchFamily="66" charset="0"/>
                <a:cs typeface="Times New Roman" pitchFamily="18" charset="0"/>
              </a:rPr>
              <a:t>Imam</a:t>
            </a:r>
            <a:r>
              <a:rPr lang="tr-TR" sz="3600" dirty="0" smtClean="0">
                <a:latin typeface="Vivaldi" pitchFamily="66" charset="0"/>
                <a:cs typeface="Times New Roman" pitchFamily="18" charset="0"/>
              </a:rPr>
              <a:t> Hatibi</a:t>
            </a:r>
          </a:p>
        </p:txBody>
      </p:sp>
      <p:sp>
        <p:nvSpPr>
          <p:cNvPr id="13" name="12 Dikdörtgen"/>
          <p:cNvSpPr/>
          <p:nvPr/>
        </p:nvSpPr>
        <p:spPr>
          <a:xfrm>
            <a:off x="5857884" y="6560130"/>
            <a:ext cx="3357586" cy="369332"/>
          </a:xfrm>
          <a:prstGeom prst="rect">
            <a:avLst/>
          </a:prstGeom>
          <a:noFill/>
        </p:spPr>
        <p:txBody>
          <a:bodyPr wrap="square">
            <a:spAutoFit/>
          </a:bodyPr>
          <a:lstStyle/>
          <a:p>
            <a:pPr algn="ctr"/>
            <a:r>
              <a:rPr lang="tr-TR" b="1" dirty="0" smtClean="0">
                <a:latin typeface="Times New Roman" pitchFamily="18" charset="0"/>
                <a:cs typeface="Times New Roman" pitchFamily="18" charset="0"/>
              </a:rPr>
              <a:t>www.</a:t>
            </a:r>
            <a:r>
              <a:rPr lang="tr-TR" b="1" dirty="0" err="1" smtClean="0">
                <a:latin typeface="Times New Roman" pitchFamily="18" charset="0"/>
                <a:cs typeface="Times New Roman" pitchFamily="18" charset="0"/>
              </a:rPr>
              <a:t>aziziyemuftulugu</a:t>
            </a:r>
            <a:r>
              <a:rPr lang="tr-TR" b="1" dirty="0" smtClean="0">
                <a:latin typeface="Times New Roman" pitchFamily="18" charset="0"/>
                <a:cs typeface="Times New Roman" pitchFamily="18" charset="0"/>
              </a:rPr>
              <a:t>.com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300" dirty="0" smtClean="0">
                <a:solidFill>
                  <a:schemeClr val="tx1"/>
                </a:solidFill>
                <a:latin typeface="Times New Roman" pitchFamily="18" charset="0"/>
                <a:cs typeface="Times New Roman" pitchFamily="18" charset="0"/>
              </a:rPr>
              <a:t>Münafıklar “BEN MÜSLÜMANIM” dedikleri, </a:t>
            </a:r>
            <a:r>
              <a:rPr lang="tr-TR" sz="2300" dirty="0" err="1" smtClean="0">
                <a:solidFill>
                  <a:schemeClr val="tx1"/>
                </a:solidFill>
                <a:latin typeface="Times New Roman" pitchFamily="18" charset="0"/>
                <a:cs typeface="Times New Roman" pitchFamily="18" charset="0"/>
              </a:rPr>
              <a:t>açıkca</a:t>
            </a:r>
            <a:r>
              <a:rPr lang="tr-TR" sz="2300" dirty="0" smtClean="0">
                <a:solidFill>
                  <a:schemeClr val="tx1"/>
                </a:solidFill>
                <a:latin typeface="Times New Roman" pitchFamily="18" charset="0"/>
                <a:cs typeface="Times New Roman" pitchFamily="18" charset="0"/>
              </a:rPr>
              <a:t> inkar etmedikleri müddetçe </a:t>
            </a:r>
            <a:r>
              <a:rPr lang="tr-TR" sz="2300" dirty="0" err="1" smtClean="0">
                <a:solidFill>
                  <a:schemeClr val="tx1"/>
                </a:solidFill>
                <a:latin typeface="Times New Roman" pitchFamily="18" charset="0"/>
                <a:cs typeface="Times New Roman" pitchFamily="18" charset="0"/>
              </a:rPr>
              <a:t>islam</a:t>
            </a:r>
            <a:r>
              <a:rPr lang="tr-TR" sz="2300" dirty="0" smtClean="0">
                <a:solidFill>
                  <a:schemeClr val="tx1"/>
                </a:solidFill>
                <a:latin typeface="Times New Roman" pitchFamily="18" charset="0"/>
                <a:cs typeface="Times New Roman" pitchFamily="18" charset="0"/>
              </a:rPr>
              <a:t> toplumu dışına itilmezler. Kafirler gibi dini hükümlerde de serbest bırakılmazlar. Kendilerine dini hükümlerin hepsi Müslümanlar gibi tatbik edilir. Namazları kılınır, kestikleri yenir.  Bunun birkaç hikmeti vardır:</a:t>
            </a:r>
            <a:endParaRPr lang="tr-TR" sz="2300"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7215238" cy="2857520"/>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rabicPeriod"/>
            </a:pPr>
            <a:r>
              <a:rPr lang="tr-TR" dirty="0" err="1" smtClean="0">
                <a:solidFill>
                  <a:schemeClr val="tx1"/>
                </a:solidFill>
                <a:latin typeface="Times New Roman" pitchFamily="18" charset="0"/>
                <a:cs typeface="Times New Roman" pitchFamily="18" charset="0"/>
              </a:rPr>
              <a:t>İslamın</a:t>
            </a:r>
            <a:r>
              <a:rPr lang="tr-TR" dirty="0" smtClean="0">
                <a:solidFill>
                  <a:schemeClr val="tx1"/>
                </a:solidFill>
                <a:latin typeface="Times New Roman" pitchFamily="18" charset="0"/>
                <a:cs typeface="Times New Roman" pitchFamily="18" charset="0"/>
              </a:rPr>
              <a:t> sabır ve hoşgörüsü, terbiyesinin yüceliği</a:t>
            </a:r>
          </a:p>
          <a:p>
            <a:pPr marL="342900" lvl="0" indent="-342900" algn="just">
              <a:buFont typeface="+mj-lt"/>
              <a:buAutoNum type="arabicPeriod"/>
            </a:pPr>
            <a:r>
              <a:rPr lang="tr-TR" dirty="0" smtClean="0">
                <a:solidFill>
                  <a:srgbClr val="FFFF00"/>
                </a:solidFill>
                <a:latin typeface="Times New Roman" pitchFamily="18" charset="0"/>
                <a:cs typeface="Times New Roman" pitchFamily="18" charset="0"/>
              </a:rPr>
              <a:t>Bu sayede bunların Müslümanlar arasında ve İslami hükümler altında yaşayacak olan </a:t>
            </a:r>
            <a:r>
              <a:rPr lang="tr-TR" dirty="0" err="1" smtClean="0">
                <a:solidFill>
                  <a:srgbClr val="FFFF00"/>
                </a:solidFill>
                <a:latin typeface="Times New Roman" pitchFamily="18" charset="0"/>
                <a:cs typeface="Times New Roman" pitchFamily="18" charset="0"/>
              </a:rPr>
              <a:t>çocklarından</a:t>
            </a:r>
            <a:r>
              <a:rPr lang="tr-TR" dirty="0" smtClean="0">
                <a:solidFill>
                  <a:srgbClr val="FFFF00"/>
                </a:solidFill>
                <a:latin typeface="Times New Roman" pitchFamily="18" charset="0"/>
                <a:cs typeface="Times New Roman" pitchFamily="18" charset="0"/>
              </a:rPr>
              <a:t> ciddi müminler yetişmesini sağlamak</a:t>
            </a:r>
          </a:p>
          <a:p>
            <a:pPr marL="342900" lvl="0" indent="-342900" algn="just">
              <a:buFont typeface="+mj-lt"/>
              <a:buAutoNum type="arabicPeriod"/>
            </a:pPr>
            <a:r>
              <a:rPr lang="tr-TR" dirty="0" smtClean="0">
                <a:solidFill>
                  <a:srgbClr val="C00000"/>
                </a:solidFill>
                <a:latin typeface="Times New Roman" pitchFamily="18" charset="0"/>
                <a:cs typeface="Times New Roman" pitchFamily="18" charset="0"/>
              </a:rPr>
              <a:t>Onları kalben iman etmedikleri hükümleri yerine getirmek suretiyle vicdan azabı içinde bırakarak daha dünyada iken cezalarını çekmeyi sağlamaktır. </a:t>
            </a:r>
            <a:r>
              <a:rPr lang="tr-TR" dirty="0" smtClean="0">
                <a:solidFill>
                  <a:srgbClr val="3333CC"/>
                </a:solidFill>
                <a:latin typeface="Times New Roman" pitchFamily="18" charset="0"/>
                <a:cs typeface="Times New Roman" pitchFamily="18" charset="0"/>
              </a:rPr>
              <a:t>Ahrette ise onların yeri ateşin en alt tabakasıdır. Ahrette onlarla alay edileceği, cennetin kapılarının kendilerine gösterilip gösterilip kapatılıvereceği </a:t>
            </a:r>
            <a:r>
              <a:rPr lang="tr-TR" dirty="0" smtClean="0">
                <a:solidFill>
                  <a:schemeClr val="tx1"/>
                </a:solidFill>
                <a:latin typeface="Times New Roman" pitchFamily="18" charset="0"/>
                <a:cs typeface="Times New Roman" pitchFamily="18" charset="0"/>
              </a:rPr>
              <a:t>hadisi şeriflerde haber verilmiştir.</a:t>
            </a:r>
            <a:endParaRPr lang="tr-TR"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err="1" smtClean="0">
                <a:solidFill>
                  <a:srgbClr val="C00000"/>
                </a:solidFill>
              </a:rPr>
              <a:t>Kur’an</a:t>
            </a:r>
            <a:r>
              <a:rPr lang="tr-TR" sz="3200" b="1" dirty="0" smtClean="0">
                <a:solidFill>
                  <a:srgbClr val="C00000"/>
                </a:solidFill>
              </a:rPr>
              <a:t>-ı Kerim’de ve Sevgili Peygamberimizin hadis-i şerifler ışığında münafıkların özelliklerini üç ana başlıkta inceleyebiliriz.</a:t>
            </a:r>
            <a:endParaRPr lang="tr-TR" sz="3200" dirty="0">
              <a:solidFill>
                <a:srgbClr val="C00000"/>
              </a:solidFill>
              <a:latin typeface="Times New Roman" pitchFamily="18" charset="0"/>
              <a:cs typeface="Times New Roman" pitchFamily="18" charset="0"/>
            </a:endParaRPr>
          </a:p>
        </p:txBody>
      </p:sp>
      <p:sp>
        <p:nvSpPr>
          <p:cNvPr id="9" name="8 Çapraz Köşesi Kesik Dikdörtgen"/>
          <p:cNvSpPr/>
          <p:nvPr/>
        </p:nvSpPr>
        <p:spPr>
          <a:xfrm>
            <a:off x="214282" y="3571876"/>
            <a:ext cx="6786610" cy="3071834"/>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1600" b="1" u="sng" dirty="0" smtClean="0">
                <a:solidFill>
                  <a:srgbClr val="C00000"/>
                </a:solidFill>
                <a:latin typeface="Times New Roman" pitchFamily="18" charset="0"/>
                <a:cs typeface="Times New Roman" pitchFamily="18" charset="0"/>
              </a:rPr>
              <a:t>1. MÜNAFIKLARIN İTİKATLARI (İNANÇLARI) BOZUKTUR:</a:t>
            </a:r>
            <a:r>
              <a:rPr lang="tr-TR" sz="1600" u="sng" dirty="0" smtClean="0">
                <a:solidFill>
                  <a:srgbClr val="C00000"/>
                </a:solidFill>
                <a:latin typeface="Times New Roman" pitchFamily="18" charset="0"/>
                <a:cs typeface="Times New Roman" pitchFamily="18" charset="0"/>
              </a:rPr>
              <a:t> </a:t>
            </a:r>
          </a:p>
          <a:p>
            <a:pPr algn="just"/>
            <a:r>
              <a:rPr lang="tr-TR" dirty="0" smtClean="0">
                <a:solidFill>
                  <a:schemeClr val="tx1"/>
                </a:solidFill>
                <a:latin typeface="Times New Roman" pitchFamily="18" charset="0"/>
                <a:cs typeface="Times New Roman" pitchFamily="18" charset="0"/>
              </a:rPr>
              <a:t>Kalbi ile inanmadığı halde inkarını saklayıp, dili ile inandığını söyleyerek mümin görünen kimseye denir. Yapmış olduğu bu davranış şekline ise nifak denir. </a:t>
            </a:r>
            <a:r>
              <a:rPr lang="tr-TR" u="sng" dirty="0" smtClean="0">
                <a:solidFill>
                  <a:srgbClr val="FFFF00"/>
                </a:solidFill>
                <a:latin typeface="Times New Roman" pitchFamily="18" charset="0"/>
                <a:cs typeface="Times New Roman" pitchFamily="18" charset="0"/>
              </a:rPr>
              <a:t>Münafıkların en önemli özelliği itikatta yanlış inançta olmalarıdır. Çünkü inanç bakımından münafıkların en belirgin özelliği inanmadıkları halde inanmış gözükmeleridir</a:t>
            </a:r>
            <a:r>
              <a:rPr lang="tr-TR" u="sng" dirty="0" smtClean="0">
                <a:solidFill>
                  <a:schemeClr val="tx1"/>
                </a:solidFill>
                <a:latin typeface="Times New Roman" pitchFamily="18" charset="0"/>
                <a:cs typeface="Times New Roman" pitchFamily="18" charset="0"/>
              </a:rPr>
              <a:t>.</a:t>
            </a:r>
          </a:p>
          <a:p>
            <a:pPr algn="just"/>
            <a:r>
              <a:rPr lang="tr-TR" b="1" u="sng" dirty="0" err="1" smtClean="0"/>
              <a:t>İtikâdî</a:t>
            </a:r>
            <a:r>
              <a:rPr lang="tr-TR" b="1" u="sng" dirty="0" smtClean="0"/>
              <a:t> nifak, kişinin dünyada iken </a:t>
            </a:r>
            <a:r>
              <a:rPr lang="tr-TR" b="1" u="sng" dirty="0" err="1" smtClean="0"/>
              <a:t>müslüman</a:t>
            </a:r>
            <a:r>
              <a:rPr lang="tr-TR" b="1" u="sng" dirty="0" smtClean="0"/>
              <a:t> muamelesi görüp, </a:t>
            </a:r>
            <a:r>
              <a:rPr lang="tr-TR" b="1" u="sng" dirty="0" err="1" smtClean="0"/>
              <a:t>âhirette</a:t>
            </a:r>
            <a:r>
              <a:rPr lang="tr-TR" b="1" u="sng" dirty="0" smtClean="0"/>
              <a:t> inançsızlığı ortaya çıkınca kâfirlerden daha kötü </a:t>
            </a:r>
            <a:r>
              <a:rPr lang="tr-TR" b="1" u="sng" dirty="0" err="1" smtClean="0"/>
              <a:t>muâmeleye</a:t>
            </a:r>
            <a:r>
              <a:rPr lang="tr-TR" b="1" u="sng" dirty="0" smtClean="0"/>
              <a:t> </a:t>
            </a:r>
            <a:r>
              <a:rPr lang="tr-TR" b="1" u="sng" dirty="0" err="1" smtClean="0"/>
              <a:t>tâbî</a:t>
            </a:r>
            <a:r>
              <a:rPr lang="tr-TR" b="1" u="sng" dirty="0" smtClean="0"/>
              <a:t> tutulmasına </a:t>
            </a:r>
            <a:r>
              <a:rPr lang="tr-TR" b="1" u="sng" dirty="0" err="1" smtClean="0"/>
              <a:t>sebeb</a:t>
            </a:r>
            <a:r>
              <a:rPr lang="tr-TR" b="1" u="sng" dirty="0" smtClean="0"/>
              <a:t> olacak olan nifak çeşididir.  </a:t>
            </a:r>
            <a:endParaRPr lang="tr-TR" dirty="0" smtClean="0"/>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000" dirty="0" smtClean="0">
                <a:solidFill>
                  <a:schemeClr val="tx1"/>
                </a:solidFill>
                <a:latin typeface="Times New Roman" pitchFamily="18" charset="0"/>
                <a:cs typeface="Times New Roman" pitchFamily="18" charset="0"/>
              </a:rPr>
              <a:t>وَيَقُولُونَ آمَنَّا بِاللَّهِ وَبِالرَّسُولِ وَأَطَعْنَا ثُمَّ يَتَوَلَّى فَرِيقٌ مِّنْهُم مِّن بَعْدِ ذَلِكَ وَمَا أُوْلَئِكَ بِالْمُؤْمِنِينَ</a:t>
            </a:r>
            <a:endParaRPr lang="tr-TR" sz="2000" dirty="0" smtClean="0">
              <a:solidFill>
                <a:schemeClr val="tx1"/>
              </a:solidFill>
              <a:latin typeface="Times New Roman" pitchFamily="18" charset="0"/>
              <a:cs typeface="Times New Roman" pitchFamily="18" charset="0"/>
            </a:endParaRPr>
          </a:p>
          <a:p>
            <a:pPr algn="ctr"/>
            <a:r>
              <a:rPr lang="tr-TR" sz="2400" dirty="0" smtClean="0">
                <a:solidFill>
                  <a:schemeClr val="tx1"/>
                </a:solidFill>
                <a:latin typeface="Times New Roman" pitchFamily="18" charset="0"/>
                <a:cs typeface="Times New Roman" pitchFamily="18" charset="0"/>
              </a:rPr>
              <a:t>“(</a:t>
            </a:r>
            <a:r>
              <a:rPr lang="tr-TR" sz="2400" dirty="0" err="1" smtClean="0">
                <a:solidFill>
                  <a:srgbClr val="FF0000"/>
                </a:solidFill>
                <a:latin typeface="Times New Roman" pitchFamily="18" charset="0"/>
                <a:cs typeface="Times New Roman" pitchFamily="18" charset="0"/>
              </a:rPr>
              <a:t>Münâfıklar</a:t>
            </a:r>
            <a:r>
              <a:rPr lang="tr-TR" sz="2400" dirty="0" smtClean="0">
                <a:solidFill>
                  <a:schemeClr val="tx1"/>
                </a:solidFill>
                <a:latin typeface="Times New Roman" pitchFamily="18" charset="0"/>
                <a:cs typeface="Times New Roman" pitchFamily="18" charset="0"/>
              </a:rPr>
              <a:t>), “Allah’a ve peygambere inandık ve itaat ettik” derler. Sonra da onların bir kısmı bunun ardından yüz çevirirler. Hâlbuki onlar inanmış değillerdir.” </a:t>
            </a:r>
            <a:r>
              <a:rPr lang="tr-TR" sz="1200" dirty="0" smtClean="0">
                <a:solidFill>
                  <a:schemeClr val="tx1"/>
                </a:solidFill>
                <a:latin typeface="Times New Roman" pitchFamily="18" charset="0"/>
                <a:cs typeface="Times New Roman" pitchFamily="18" charset="0"/>
              </a:rPr>
              <a:t>(</a:t>
            </a:r>
            <a:r>
              <a:rPr lang="tr-TR" sz="1200" dirty="0" smtClean="0">
                <a:solidFill>
                  <a:schemeClr val="tx1"/>
                </a:solidFill>
              </a:rPr>
              <a:t>Nur, 24/47</a:t>
            </a:r>
            <a:r>
              <a:rPr lang="tr-TR" sz="1200" dirty="0" smtClean="0">
                <a:solidFill>
                  <a:schemeClr val="tx1"/>
                </a:solidFill>
                <a:latin typeface="Times New Roman" pitchFamily="18" charset="0"/>
                <a:cs typeface="Times New Roman" pitchFamily="18" charset="0"/>
              </a:rPr>
              <a:t>)</a:t>
            </a:r>
            <a:endParaRPr lang="tr-TR" sz="2400"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786610" cy="3071834"/>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dirty="0" smtClean="0">
                <a:solidFill>
                  <a:schemeClr val="tx1"/>
                </a:solidFill>
                <a:latin typeface="Times New Roman" pitchFamily="18" charset="0"/>
                <a:cs typeface="Times New Roman" pitchFamily="18" charset="0"/>
              </a:rPr>
              <a:t> مُّذَبْذَبِينَ بَيْنَ ذَلِكَ لاَ إِلَى هَـؤُلاء وَلاَ إِلَى هَـؤُلاء وَمَن يُضْلِلِ اللّهُ فَلَن تَجِدَ لَهُ سَبِيلاً</a:t>
            </a:r>
            <a:endParaRPr lang="tr-TR" sz="2800" dirty="0" smtClean="0">
              <a:solidFill>
                <a:schemeClr val="tx1"/>
              </a:solidFill>
              <a:latin typeface="Times New Roman" pitchFamily="18" charset="0"/>
              <a:cs typeface="Times New Roman" pitchFamily="18" charset="0"/>
            </a:endParaRPr>
          </a:p>
          <a:p>
            <a:pPr algn="just"/>
            <a:r>
              <a:rPr lang="tr-TR" sz="2800" dirty="0" smtClean="0">
                <a:solidFill>
                  <a:schemeClr val="tx1"/>
                </a:solidFill>
                <a:latin typeface="Times New Roman" pitchFamily="18" charset="0"/>
                <a:cs typeface="Times New Roman" pitchFamily="18" charset="0"/>
              </a:rPr>
              <a:t>“</a:t>
            </a:r>
            <a:r>
              <a:rPr lang="tr-TR" sz="2800" dirty="0" smtClean="0">
                <a:solidFill>
                  <a:srgbClr val="C00000"/>
                </a:solidFill>
                <a:latin typeface="Times New Roman" pitchFamily="18" charset="0"/>
                <a:cs typeface="Times New Roman" pitchFamily="18" charset="0"/>
              </a:rPr>
              <a:t>Onlar küfür ile iman arasında bocalayıp dururlar. </a:t>
            </a:r>
            <a:r>
              <a:rPr lang="tr-TR" sz="2800" dirty="0" smtClean="0">
                <a:solidFill>
                  <a:schemeClr val="tx1"/>
                </a:solidFill>
                <a:latin typeface="Times New Roman" pitchFamily="18" charset="0"/>
                <a:cs typeface="Times New Roman" pitchFamily="18" charset="0"/>
              </a:rPr>
              <a:t>Ne bunlara (</a:t>
            </a:r>
            <a:r>
              <a:rPr lang="tr-TR" sz="2800" dirty="0" err="1" smtClean="0">
                <a:solidFill>
                  <a:schemeClr val="tx1"/>
                </a:solidFill>
                <a:latin typeface="Times New Roman" pitchFamily="18" charset="0"/>
                <a:cs typeface="Times New Roman" pitchFamily="18" charset="0"/>
              </a:rPr>
              <a:t>Mü’minlere</a:t>
            </a:r>
            <a:r>
              <a:rPr lang="tr-TR" sz="2800" dirty="0" smtClean="0">
                <a:solidFill>
                  <a:schemeClr val="tx1"/>
                </a:solidFill>
                <a:latin typeface="Times New Roman" pitchFamily="18" charset="0"/>
                <a:cs typeface="Times New Roman" pitchFamily="18" charset="0"/>
              </a:rPr>
              <a:t>) ne de şunlara (kafirlere) bağlanırlar. </a:t>
            </a:r>
            <a:r>
              <a:rPr lang="tr-TR" sz="2800" dirty="0" smtClean="0">
                <a:solidFill>
                  <a:srgbClr val="FFFF00"/>
                </a:solidFill>
                <a:latin typeface="Times New Roman" pitchFamily="18" charset="0"/>
                <a:cs typeface="Times New Roman" pitchFamily="18" charset="0"/>
              </a:rPr>
              <a:t>Allah kimi saptırırsa ona asla bir çıkar yol bulamazsın</a:t>
            </a:r>
            <a:r>
              <a:rPr lang="tr-TR" sz="2800" dirty="0" smtClean="0">
                <a:solidFill>
                  <a:schemeClr val="tx1"/>
                </a:solidFill>
                <a:latin typeface="Times New Roman" pitchFamily="18" charset="0"/>
                <a:cs typeface="Times New Roman" pitchFamily="18" charset="0"/>
              </a:rPr>
              <a:t>.” </a:t>
            </a:r>
            <a:r>
              <a:rPr lang="tr-TR" sz="1400" dirty="0" smtClean="0"/>
              <a:t>(Nisa, 4/143)</a:t>
            </a:r>
            <a:endParaRPr lang="tr-TR" sz="2800" dirty="0" smtClean="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b="1" u="sng" dirty="0" smtClean="0">
                <a:solidFill>
                  <a:srgbClr val="C00000"/>
                </a:solidFill>
                <a:latin typeface="Times New Roman" pitchFamily="18" charset="0"/>
                <a:cs typeface="Times New Roman" pitchFamily="18" charset="0"/>
              </a:rPr>
              <a:t>2. MÜNAFIKLARIN İBADET ANLAYIŞLARI BOZUKTUR :</a:t>
            </a:r>
            <a:endParaRPr lang="tr-TR" u="sng" dirty="0" smtClean="0">
              <a:solidFill>
                <a:srgbClr val="C00000"/>
              </a:solidFill>
              <a:latin typeface="Times New Roman" pitchFamily="18" charset="0"/>
              <a:cs typeface="Times New Roman" pitchFamily="18" charset="0"/>
            </a:endParaRPr>
          </a:p>
          <a:p>
            <a:pPr algn="ctr"/>
            <a:r>
              <a:rPr lang="tr-TR" dirty="0" smtClean="0">
                <a:solidFill>
                  <a:schemeClr val="tx1"/>
                </a:solidFill>
                <a:latin typeface="Times New Roman" pitchFamily="18" charset="0"/>
                <a:cs typeface="Times New Roman" pitchFamily="18" charset="0"/>
              </a:rPr>
              <a:t>Amelî nifak ise, kişinin söz fiil ve davranışlarında söz konusu olup, küfür sayılmaz. Ameli nifak içinde olan kişi iman sahibidir ancak günahkardır. Hadislerde geçen münafık türü daha çok amelî (ahlâkî) yönden olan nifakı dile getirir. Amelî nifak çoğalınca ileride </a:t>
            </a:r>
            <a:r>
              <a:rPr lang="tr-TR" dirty="0" err="1" smtClean="0">
                <a:solidFill>
                  <a:schemeClr val="tx1"/>
                </a:solidFill>
                <a:latin typeface="Times New Roman" pitchFamily="18" charset="0"/>
                <a:cs typeface="Times New Roman" pitchFamily="18" charset="0"/>
              </a:rPr>
              <a:t>müslüman’ın</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îtikâdî</a:t>
            </a:r>
            <a:r>
              <a:rPr lang="tr-TR" dirty="0" smtClean="0">
                <a:solidFill>
                  <a:schemeClr val="tx1"/>
                </a:solidFill>
                <a:latin typeface="Times New Roman" pitchFamily="18" charset="0"/>
                <a:cs typeface="Times New Roman" pitchFamily="18" charset="0"/>
              </a:rPr>
              <a:t> nifaka girme tehlikesini doğabilir. Hadislerdeki münafıklık alametleri genelde bu anlamda değerlendirmeye tabi tutulmalıdır.</a:t>
            </a:r>
            <a:endParaRPr lang="tr-TR"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715172" cy="2928958"/>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smtClean="0">
                <a:solidFill>
                  <a:schemeClr val="tx1"/>
                </a:solidFill>
                <a:latin typeface="Times New Roman" pitchFamily="18" charset="0"/>
                <a:cs typeface="Times New Roman" pitchFamily="18" charset="0"/>
              </a:rPr>
              <a:t>أَرْبَعٌ مَنْ كُنَّ فِيهِ كَانَ مُنَافِقًا خَالِصًا وَمَنْ كَانَتْ فِيهِ خَصْلَةٌ مِنْهُنَّ كَانَتْ فِيهِ خَصْلَةٌ مِنْ النِّفَاقِ حَتَّى يَدَعَهَا إِذَا اؤْتُمِنَ خَانَ وَإِذَا حَدَّثَ كَذَبَ وَإِذَا عَاهَدَ غَدَرَ وَإِذَا خَاصَمَ فَجَرَ</a:t>
            </a:r>
            <a:endParaRPr lang="tr-TR" sz="2400" dirty="0" smtClean="0">
              <a:solidFill>
                <a:schemeClr val="tx1"/>
              </a:solidFill>
              <a:latin typeface="Times New Roman" pitchFamily="18" charset="0"/>
              <a:cs typeface="Times New Roman" pitchFamily="18" charset="0"/>
            </a:endParaRPr>
          </a:p>
          <a:p>
            <a:pPr algn="just"/>
            <a:r>
              <a:rPr lang="tr-TR" sz="2000" dirty="0" smtClean="0">
                <a:solidFill>
                  <a:schemeClr val="tx1"/>
                </a:solidFill>
                <a:latin typeface="Times New Roman" pitchFamily="18" charset="0"/>
                <a:cs typeface="Times New Roman" pitchFamily="18" charset="0"/>
              </a:rPr>
              <a:t>	“</a:t>
            </a:r>
            <a:r>
              <a:rPr lang="tr-TR" sz="2000" b="1" dirty="0" smtClean="0">
                <a:solidFill>
                  <a:srgbClr val="C00000"/>
                </a:solidFill>
                <a:latin typeface="Times New Roman" pitchFamily="18" charset="0"/>
                <a:cs typeface="Times New Roman" pitchFamily="18" charset="0"/>
              </a:rPr>
              <a:t>Dört özellik vardır; kimde bu özellikler bulunursa o kimse halis münafıktır</a:t>
            </a:r>
            <a:r>
              <a:rPr lang="tr-TR" sz="2000" dirty="0" smtClean="0">
                <a:solidFill>
                  <a:srgbClr val="C00000"/>
                </a:solidFill>
                <a:latin typeface="Times New Roman" pitchFamily="18" charset="0"/>
                <a:cs typeface="Times New Roman" pitchFamily="18" charset="0"/>
              </a:rPr>
              <a:t>. </a:t>
            </a:r>
            <a:r>
              <a:rPr lang="tr-TR" sz="2000" u="sng" dirty="0" smtClean="0">
                <a:solidFill>
                  <a:srgbClr val="FFFF00"/>
                </a:solidFill>
                <a:latin typeface="Times New Roman" pitchFamily="18" charset="0"/>
                <a:cs typeface="Times New Roman" pitchFamily="18" charset="0"/>
              </a:rPr>
              <a:t>Kimde bunlardan biri bulunursa, onu bırakıncaya kadar kendinde nifaktan bir özellik var demektir:</a:t>
            </a:r>
            <a:r>
              <a:rPr lang="tr-TR" sz="2000" dirty="0" smtClean="0">
                <a:solidFill>
                  <a:schemeClr val="tx1"/>
                </a:solidFill>
                <a:latin typeface="Times New Roman" pitchFamily="18" charset="0"/>
                <a:cs typeface="Times New Roman" pitchFamily="18" charset="0"/>
              </a:rPr>
              <a:t> Emanete hıyanet eder. Konuşunca yalan söyler. Söz verince sözünde durmaz. Husumet edince, kıskanınca haddi aşar.” </a:t>
            </a:r>
            <a:r>
              <a:rPr lang="tr-TR" sz="1200" dirty="0" smtClean="0">
                <a:solidFill>
                  <a:schemeClr val="tx1"/>
                </a:solidFill>
                <a:latin typeface="Times New Roman" pitchFamily="18" charset="0"/>
                <a:cs typeface="Times New Roman" pitchFamily="18" charset="0"/>
              </a:rPr>
              <a:t>(</a:t>
            </a:r>
            <a:r>
              <a:rPr lang="tr-TR" sz="1200" dirty="0" err="1" smtClean="0">
                <a:solidFill>
                  <a:schemeClr val="tx1"/>
                </a:solidFill>
                <a:latin typeface="Times New Roman" pitchFamily="18" charset="0"/>
                <a:cs typeface="Times New Roman" pitchFamily="18" charset="0"/>
              </a:rPr>
              <a:t>Buharî</a:t>
            </a:r>
            <a:r>
              <a:rPr lang="tr-TR" sz="1200" dirty="0" smtClean="0">
                <a:solidFill>
                  <a:schemeClr val="tx1"/>
                </a:solidFill>
                <a:latin typeface="Times New Roman" pitchFamily="18" charset="0"/>
                <a:cs typeface="Times New Roman" pitchFamily="18" charset="0"/>
              </a:rPr>
              <a:t>, “İman”, 24; Müslim, “İman”, 106)</a:t>
            </a:r>
            <a:endParaRPr lang="tr-TR" sz="20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solidFill>
                  <a:schemeClr val="tx1"/>
                </a:solidFill>
                <a:latin typeface="Times New Roman" pitchFamily="18" charset="0"/>
                <a:cs typeface="Times New Roman" pitchFamily="18" charset="0"/>
              </a:rPr>
              <a:t> </a:t>
            </a:r>
            <a:r>
              <a:rPr lang="ar-SA" dirty="0" smtClean="0">
                <a:solidFill>
                  <a:schemeClr val="tx1"/>
                </a:solidFill>
                <a:latin typeface="Times New Roman" pitchFamily="18" charset="0"/>
                <a:cs typeface="Times New Roman" pitchFamily="18" charset="0"/>
              </a:rPr>
              <a:t>إِنَّ الْمُنَافِقِينَ يُخَادِعُونَ اللّهَ وَهُوَ خَادِعُهُمْ وَإِذَا قَامُواْ إِلَى الصَّلاَةِ قَامُواْ كُسَالَى يُرَآؤُونَ النَّاسَ وَلاَ يَذْكُرُونَ اللّهَ إِلاَّ قَلِيلاً</a:t>
            </a:r>
            <a:endParaRPr lang="tr-TR" dirty="0" smtClean="0">
              <a:solidFill>
                <a:schemeClr val="tx1"/>
              </a:solidFill>
              <a:latin typeface="Times New Roman" pitchFamily="18" charset="0"/>
              <a:cs typeface="Times New Roman" pitchFamily="18" charset="0"/>
            </a:endParaRPr>
          </a:p>
          <a:p>
            <a:pPr algn="ctr"/>
            <a:r>
              <a:rPr lang="tr-TR" sz="2300" dirty="0" smtClean="0">
                <a:solidFill>
                  <a:schemeClr val="tx1"/>
                </a:solidFill>
                <a:latin typeface="Times New Roman" pitchFamily="18" charset="0"/>
                <a:cs typeface="Times New Roman" pitchFamily="18" charset="0"/>
              </a:rPr>
              <a:t>“</a:t>
            </a:r>
            <a:r>
              <a:rPr lang="tr-TR" sz="2200" dirty="0" smtClean="0">
                <a:solidFill>
                  <a:schemeClr val="tx1"/>
                </a:solidFill>
                <a:latin typeface="Times New Roman" pitchFamily="18" charset="0"/>
                <a:cs typeface="Times New Roman" pitchFamily="18" charset="0"/>
              </a:rPr>
              <a:t>Münafıklar, Allah’ı aldatmaya çalışırlar. Allah da onların bu çabalarını başlarına geçirir. </a:t>
            </a:r>
            <a:r>
              <a:rPr lang="tr-TR" sz="2300" dirty="0" smtClean="0">
                <a:solidFill>
                  <a:srgbClr val="C00000"/>
                </a:solidFill>
                <a:latin typeface="Times New Roman" pitchFamily="18" charset="0"/>
                <a:cs typeface="Times New Roman" pitchFamily="18" charset="0"/>
              </a:rPr>
              <a:t>Onlar, </a:t>
            </a:r>
            <a:r>
              <a:rPr lang="tr-TR" sz="2000" b="1" u="sng" dirty="0" smtClean="0">
                <a:solidFill>
                  <a:srgbClr val="C00000"/>
                </a:solidFill>
                <a:latin typeface="Times New Roman" pitchFamily="18" charset="0"/>
                <a:cs typeface="Times New Roman" pitchFamily="18" charset="0"/>
              </a:rPr>
              <a:t>namaza kalktıkları zaman tembel tembel kalkarlar</a:t>
            </a:r>
            <a:r>
              <a:rPr lang="tr-TR" sz="2000" dirty="0" smtClean="0">
                <a:solidFill>
                  <a:srgbClr val="C00000"/>
                </a:solidFill>
                <a:latin typeface="Times New Roman" pitchFamily="18" charset="0"/>
                <a:cs typeface="Times New Roman" pitchFamily="18" charset="0"/>
              </a:rPr>
              <a:t>,</a:t>
            </a:r>
            <a:r>
              <a:rPr lang="tr-TR" sz="2300" dirty="0" smtClean="0">
                <a:solidFill>
                  <a:srgbClr val="C00000"/>
                </a:solidFill>
                <a:latin typeface="Times New Roman" pitchFamily="18" charset="0"/>
                <a:cs typeface="Times New Roman" pitchFamily="18" charset="0"/>
              </a:rPr>
              <a:t> insanlara gösteriş yaparlar </a:t>
            </a:r>
            <a:r>
              <a:rPr lang="tr-TR" sz="2300" dirty="0" smtClean="0">
                <a:solidFill>
                  <a:schemeClr val="tx1"/>
                </a:solidFill>
                <a:latin typeface="Times New Roman" pitchFamily="18" charset="0"/>
                <a:cs typeface="Times New Roman" pitchFamily="18" charset="0"/>
              </a:rPr>
              <a:t>ve </a:t>
            </a:r>
            <a:r>
              <a:rPr lang="tr-TR" sz="2200" b="1" u="sng" dirty="0" smtClean="0">
                <a:solidFill>
                  <a:srgbClr val="FFFF00"/>
                </a:solidFill>
                <a:latin typeface="Times New Roman" pitchFamily="18" charset="0"/>
                <a:cs typeface="Times New Roman" pitchFamily="18" charset="0"/>
              </a:rPr>
              <a:t>Allah’ı pek az anarlar</a:t>
            </a:r>
            <a:r>
              <a:rPr lang="tr-TR" sz="2300" dirty="0" smtClean="0">
                <a:solidFill>
                  <a:schemeClr val="tx1"/>
                </a:solidFill>
                <a:latin typeface="Times New Roman" pitchFamily="18" charset="0"/>
                <a:cs typeface="Times New Roman" pitchFamily="18" charset="0"/>
              </a:rPr>
              <a:t>.” </a:t>
            </a:r>
            <a:r>
              <a:rPr lang="tr-TR" sz="1000" dirty="0" smtClean="0"/>
              <a:t>(Nisa, 4/142)</a:t>
            </a:r>
            <a:endParaRPr lang="tr-TR" sz="2000"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500858" cy="2643206"/>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b="1" dirty="0" smtClean="0">
                <a:solidFill>
                  <a:schemeClr val="tx1"/>
                </a:solidFill>
                <a:latin typeface="Times New Roman" pitchFamily="18" charset="0"/>
                <a:cs typeface="Times New Roman" pitchFamily="18" charset="0"/>
              </a:rPr>
              <a:t>	</a:t>
            </a:r>
            <a:r>
              <a:rPr lang="tr-TR" sz="2400" u="sng" dirty="0" smtClean="0">
                <a:solidFill>
                  <a:schemeClr val="tx1"/>
                </a:solidFill>
                <a:latin typeface="Times New Roman" pitchFamily="18" charset="0"/>
                <a:cs typeface="Times New Roman" pitchFamily="18" charset="0"/>
              </a:rPr>
              <a:t>Münafıkların bir başka özelliği ise, inanmadıkları şeyleri yerine getirdiklerinden dolayı </a:t>
            </a:r>
            <a:r>
              <a:rPr lang="tr-TR" sz="2800" b="1" u="sng" dirty="0" smtClean="0">
                <a:solidFill>
                  <a:srgbClr val="FF0000"/>
                </a:solidFill>
                <a:latin typeface="Times New Roman" pitchFamily="18" charset="0"/>
                <a:cs typeface="Times New Roman" pitchFamily="18" charset="0"/>
              </a:rPr>
              <a:t>ibadetleri zoraki yaparlar</a:t>
            </a:r>
            <a:r>
              <a:rPr lang="tr-TR" sz="2400" u="sng" dirty="0" smtClean="0">
                <a:solidFill>
                  <a:schemeClr val="tx1"/>
                </a:solidFill>
                <a:latin typeface="Times New Roman" pitchFamily="18" charset="0"/>
                <a:cs typeface="Times New Roman" pitchFamily="18" charset="0"/>
              </a:rPr>
              <a:t>. Yapmış olduğu ibadetleri Allah’ın rızasını kazanmak için değil de insanlara gösteriş için yerine getirirler. </a:t>
            </a:r>
            <a:endParaRPr lang="tr-TR" sz="24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u="sng" dirty="0" smtClean="0">
                <a:solidFill>
                  <a:srgbClr val="C00000"/>
                </a:solidFill>
                <a:latin typeface="Times New Roman" pitchFamily="18" charset="0"/>
                <a:cs typeface="Times New Roman" pitchFamily="18" charset="0"/>
              </a:rPr>
              <a:t>3. MÜNAFIKLARIN AHLAKİ ÖZELLİKLERİ BOZUKTUR: </a:t>
            </a:r>
            <a:endParaRPr lang="tr-TR" sz="2000" dirty="0" smtClean="0">
              <a:solidFill>
                <a:srgbClr val="C00000"/>
              </a:solidFill>
              <a:latin typeface="Times New Roman" pitchFamily="18" charset="0"/>
              <a:cs typeface="Times New Roman" pitchFamily="18" charset="0"/>
            </a:endParaRPr>
          </a:p>
          <a:p>
            <a:pPr algn="ctr"/>
            <a:r>
              <a:rPr lang="tr-TR" sz="2000" u="sng" dirty="0" smtClean="0">
                <a:solidFill>
                  <a:schemeClr val="tx1"/>
                </a:solidFill>
                <a:latin typeface="Times New Roman" pitchFamily="18" charset="0"/>
                <a:cs typeface="Times New Roman" pitchFamily="18" charset="0"/>
              </a:rPr>
              <a:t>Münafıklar yalancıdırlar, yeminlerini her zaman kendilerine kalkan edinirler, </a:t>
            </a:r>
            <a:r>
              <a:rPr lang="tr-TR" sz="2000" u="sng" dirty="0" smtClean="0">
                <a:solidFill>
                  <a:srgbClr val="3333CC"/>
                </a:solidFill>
                <a:latin typeface="Times New Roman" pitchFamily="18" charset="0"/>
                <a:cs typeface="Times New Roman" pitchFamily="18" charset="0"/>
              </a:rPr>
              <a:t>insanların Allah yolunda olmalarını engellerler</a:t>
            </a:r>
            <a:r>
              <a:rPr lang="tr-TR" sz="2000" u="sng" dirty="0" smtClean="0">
                <a:solidFill>
                  <a:schemeClr val="tx1"/>
                </a:solidFill>
                <a:latin typeface="Times New Roman" pitchFamily="18" charset="0"/>
                <a:cs typeface="Times New Roman" pitchFamily="18" charset="0"/>
              </a:rPr>
              <a:t>, gösterişlidirler ve </a:t>
            </a:r>
            <a:r>
              <a:rPr lang="tr-TR" sz="2000" u="sng" dirty="0" smtClean="0">
                <a:solidFill>
                  <a:srgbClr val="7030A0"/>
                </a:solidFill>
                <a:latin typeface="Times New Roman" pitchFamily="18" charset="0"/>
                <a:cs typeface="Times New Roman" pitchFamily="18" charset="0"/>
              </a:rPr>
              <a:t>sözlerini hep süslü göstermeye çalışırlar</a:t>
            </a:r>
            <a:r>
              <a:rPr lang="tr-TR" sz="2000" u="sng" dirty="0" smtClean="0">
                <a:solidFill>
                  <a:schemeClr val="tx1"/>
                </a:solidFill>
                <a:latin typeface="Times New Roman" pitchFamily="18" charset="0"/>
                <a:cs typeface="Times New Roman" pitchFamily="18" charset="0"/>
              </a:rPr>
              <a:t>. </a:t>
            </a:r>
            <a:r>
              <a:rPr lang="tr-TR" sz="2000" dirty="0" err="1" smtClean="0">
                <a:solidFill>
                  <a:schemeClr val="tx1"/>
                </a:solidFill>
                <a:latin typeface="Times New Roman" pitchFamily="18" charset="0"/>
                <a:cs typeface="Times New Roman" pitchFamily="18" charset="0"/>
              </a:rPr>
              <a:t>Kur’an</a:t>
            </a:r>
            <a:r>
              <a:rPr lang="tr-TR" sz="2000" dirty="0" smtClean="0">
                <a:solidFill>
                  <a:schemeClr val="tx1"/>
                </a:solidFill>
                <a:latin typeface="Times New Roman" pitchFamily="18" charset="0"/>
                <a:cs typeface="Times New Roman" pitchFamily="18" charset="0"/>
              </a:rPr>
              <a:t>-ı Kerim’de münafıkların hayat tarzlarını ortaya koyan müstakil  “</a:t>
            </a:r>
            <a:r>
              <a:rPr lang="tr-TR" sz="2000" dirty="0" err="1" smtClean="0">
                <a:solidFill>
                  <a:schemeClr val="tx1"/>
                </a:solidFill>
                <a:latin typeface="Times New Roman" pitchFamily="18" charset="0"/>
                <a:cs typeface="Times New Roman" pitchFamily="18" charset="0"/>
              </a:rPr>
              <a:t>Münafikun</a:t>
            </a:r>
            <a:r>
              <a:rPr lang="tr-TR" sz="2000" dirty="0" smtClean="0">
                <a:solidFill>
                  <a:schemeClr val="tx1"/>
                </a:solidFill>
                <a:latin typeface="Times New Roman" pitchFamily="18" charset="0"/>
                <a:cs typeface="Times New Roman" pitchFamily="18" charset="0"/>
              </a:rPr>
              <a:t>” </a:t>
            </a:r>
            <a:r>
              <a:rPr lang="tr-TR" sz="2000" dirty="0" err="1" smtClean="0">
                <a:solidFill>
                  <a:schemeClr val="tx1"/>
                </a:solidFill>
                <a:latin typeface="Times New Roman" pitchFamily="18" charset="0"/>
                <a:cs typeface="Times New Roman" pitchFamily="18" charset="0"/>
              </a:rPr>
              <a:t>diyebir</a:t>
            </a:r>
            <a:r>
              <a:rPr lang="tr-TR" sz="2000" dirty="0" smtClean="0">
                <a:solidFill>
                  <a:schemeClr val="tx1"/>
                </a:solidFill>
                <a:latin typeface="Times New Roman" pitchFamily="18" charset="0"/>
                <a:cs typeface="Times New Roman" pitchFamily="18" charset="0"/>
              </a:rPr>
              <a:t> süre; ve başka pek çok ayet  vardır.</a:t>
            </a:r>
            <a:endParaRPr lang="tr-TR" sz="2000"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715172" cy="2928958"/>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200" dirty="0" smtClean="0">
                <a:solidFill>
                  <a:schemeClr val="tx1"/>
                </a:solidFill>
                <a:latin typeface="Times New Roman" pitchFamily="18" charset="0"/>
                <a:cs typeface="Times New Roman" pitchFamily="18" charset="0"/>
              </a:rPr>
              <a:t>الْمُنَافِقُونَ وَالْمُنَافِقَاتُ بَعْضُهُم مِّن بَعْضٍ يَأْمُرُونَ بِالْمُنكَرِ وَيَنْهَوْنَ عَنِ الْمَعْرُوفِ وَيَقْبِضُونَ أَيْدِيَهُمْ نَسُواْ اللّهَ فَنَسِيَهُمْ إِنَّ الْمُنَافِقِينَ هُمُ الْفَاسِقُونَ </a:t>
            </a:r>
            <a:endParaRPr lang="tr-TR" sz="2200" dirty="0" smtClean="0">
              <a:solidFill>
                <a:schemeClr val="tx1"/>
              </a:solidFill>
              <a:latin typeface="Times New Roman" pitchFamily="18" charset="0"/>
              <a:cs typeface="Times New Roman" pitchFamily="18" charset="0"/>
            </a:endParaRPr>
          </a:p>
          <a:p>
            <a:pPr algn="just"/>
            <a:r>
              <a:rPr lang="tr-TR" sz="2400" dirty="0" smtClean="0">
                <a:solidFill>
                  <a:srgbClr val="C00000"/>
                </a:solidFill>
                <a:latin typeface="Times New Roman" pitchFamily="18" charset="0"/>
                <a:cs typeface="Times New Roman" pitchFamily="18" charset="0"/>
              </a:rPr>
              <a:t>“Münafık erkekler ve münafık kadınlar birbirlerindendir (birbirlerinin benzeridir). </a:t>
            </a:r>
            <a:r>
              <a:rPr lang="tr-TR" sz="2400" dirty="0" smtClean="0">
                <a:solidFill>
                  <a:srgbClr val="FFFF00"/>
                </a:solidFill>
                <a:latin typeface="Times New Roman" pitchFamily="18" charset="0"/>
                <a:cs typeface="Times New Roman" pitchFamily="18" charset="0"/>
              </a:rPr>
              <a:t>Kötülüğü emredip, iyiliği yasaklarlar, </a:t>
            </a:r>
            <a:r>
              <a:rPr lang="tr-TR" sz="2400" dirty="0" smtClean="0">
                <a:solidFill>
                  <a:srgbClr val="0070C0"/>
                </a:solidFill>
                <a:latin typeface="Times New Roman" pitchFamily="18" charset="0"/>
                <a:cs typeface="Times New Roman" pitchFamily="18" charset="0"/>
              </a:rPr>
              <a:t>ellerini de sıkı tutarlar. </a:t>
            </a:r>
            <a:r>
              <a:rPr lang="tr-TR" sz="2400" b="1" u="sng" dirty="0" smtClean="0">
                <a:solidFill>
                  <a:srgbClr val="FF0000"/>
                </a:solidFill>
                <a:latin typeface="Times New Roman" pitchFamily="18" charset="0"/>
                <a:cs typeface="Times New Roman" pitchFamily="18" charset="0"/>
              </a:rPr>
              <a:t>Onlar Allah’ı unuttular; Allah da onları unuttu. </a:t>
            </a:r>
            <a:r>
              <a:rPr lang="tr-TR" sz="2400" dirty="0" smtClean="0">
                <a:solidFill>
                  <a:schemeClr val="tx1"/>
                </a:solidFill>
                <a:latin typeface="Times New Roman" pitchFamily="18" charset="0"/>
                <a:cs typeface="Times New Roman" pitchFamily="18" charset="0"/>
              </a:rPr>
              <a:t>Şüphesiz münafıklar, </a:t>
            </a:r>
            <a:r>
              <a:rPr lang="tr-TR" sz="2400" dirty="0" err="1" smtClean="0">
                <a:solidFill>
                  <a:schemeClr val="tx1"/>
                </a:solidFill>
                <a:latin typeface="Times New Roman" pitchFamily="18" charset="0"/>
                <a:cs typeface="Times New Roman" pitchFamily="18" charset="0"/>
              </a:rPr>
              <a:t>fasıkların</a:t>
            </a:r>
            <a:r>
              <a:rPr lang="tr-TR" sz="2400" dirty="0" smtClean="0">
                <a:solidFill>
                  <a:schemeClr val="tx1"/>
                </a:solidFill>
                <a:latin typeface="Times New Roman" pitchFamily="18" charset="0"/>
                <a:cs typeface="Times New Roman" pitchFamily="18" charset="0"/>
              </a:rPr>
              <a:t> ta kendileridir.” </a:t>
            </a:r>
            <a:r>
              <a:rPr lang="tr-TR" sz="1400" dirty="0" smtClean="0"/>
              <a:t>(</a:t>
            </a:r>
            <a:r>
              <a:rPr lang="tr-TR" sz="1400" dirty="0" err="1" smtClean="0"/>
              <a:t>Tevbe</a:t>
            </a:r>
            <a:r>
              <a:rPr lang="tr-TR" sz="1400" dirty="0" smtClean="0"/>
              <a:t>, 9/67)</a:t>
            </a:r>
            <a:endParaRPr lang="tr-TR" sz="24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solidFill>
                  <a:schemeClr val="tx1"/>
                </a:solidFill>
                <a:latin typeface="Times New Roman" pitchFamily="18" charset="0"/>
                <a:cs typeface="Times New Roman" pitchFamily="18" charset="0"/>
              </a:rPr>
              <a:t> </a:t>
            </a:r>
            <a:r>
              <a:rPr lang="ar-SA" sz="2000" dirty="0" smtClean="0">
                <a:solidFill>
                  <a:schemeClr val="tx1"/>
                </a:solidFill>
                <a:latin typeface="Times New Roman" pitchFamily="18" charset="0"/>
                <a:cs typeface="Times New Roman" pitchFamily="18" charset="0"/>
              </a:rPr>
              <a:t>إِذَا جَاءكَ الْمُنَافِقُونَ قَالُوا نَشْهَدُ إِنَّكَ لَرَسُولُ اللَّهِ وَاللَّهُ يَعْلَمُ إِنَّكَ لَرَسُولُهُ وَاللَّهُ يَشْهَدُ إِنَّ الْمُنَافِقِينَ لَكَاذِبُونَ </a:t>
            </a:r>
            <a:endParaRPr lang="tr-TR" sz="2000" dirty="0" smtClean="0">
              <a:solidFill>
                <a:schemeClr val="tx1"/>
              </a:solidFill>
              <a:latin typeface="Times New Roman" pitchFamily="18" charset="0"/>
              <a:cs typeface="Times New Roman" pitchFamily="18" charset="0"/>
            </a:endParaRPr>
          </a:p>
          <a:p>
            <a:pPr algn="ctr"/>
            <a:r>
              <a:rPr lang="tr-TR" sz="2000" dirty="0" smtClean="0">
                <a:solidFill>
                  <a:schemeClr val="tx1"/>
                </a:solidFill>
                <a:latin typeface="Times New Roman" pitchFamily="18" charset="0"/>
                <a:cs typeface="Times New Roman" pitchFamily="18" charset="0"/>
              </a:rPr>
              <a:t>“(Ey Muhammed!) Münafıklar sana geldiklerinde, “Senin, elbette Allah’ın peygamberi olduğuna şahitlik ederiz” derler. Allah senin, elbette kendisinin peygamberi olduğunu biliyor. </a:t>
            </a:r>
            <a:r>
              <a:rPr lang="tr-TR" sz="2000" dirty="0" smtClean="0">
                <a:solidFill>
                  <a:srgbClr val="C00000"/>
                </a:solidFill>
                <a:latin typeface="Times New Roman" pitchFamily="18" charset="0"/>
                <a:cs typeface="Times New Roman" pitchFamily="18" charset="0"/>
              </a:rPr>
              <a:t>(Fakat) Allah o münafıkların hiç şüphesiz yalancılar olduklarına elbette şahitlik eder.” </a:t>
            </a:r>
            <a:r>
              <a:rPr lang="tr-TR" sz="1200" dirty="0" smtClean="0"/>
              <a:t>(</a:t>
            </a:r>
            <a:r>
              <a:rPr lang="tr-TR" sz="1200" dirty="0" err="1" smtClean="0"/>
              <a:t>Münafıkun</a:t>
            </a:r>
            <a:r>
              <a:rPr lang="tr-TR" sz="1200" dirty="0" smtClean="0"/>
              <a:t>, 63/1)</a:t>
            </a:r>
            <a:endParaRPr lang="tr-TR" sz="2000" dirty="0">
              <a:solidFill>
                <a:srgbClr val="C00000"/>
              </a:solidFill>
              <a:latin typeface="Times New Roman" pitchFamily="18" charset="0"/>
              <a:cs typeface="Times New Roman" pitchFamily="18" charset="0"/>
            </a:endParaRPr>
          </a:p>
        </p:txBody>
      </p:sp>
      <p:sp>
        <p:nvSpPr>
          <p:cNvPr id="9" name="8 Çapraz Köşesi Kesik Dikdörtgen"/>
          <p:cNvSpPr/>
          <p:nvPr/>
        </p:nvSpPr>
        <p:spPr>
          <a:xfrm>
            <a:off x="214282" y="3571876"/>
            <a:ext cx="6500858" cy="2643206"/>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ar-SA" sz="2000" dirty="0" smtClean="0">
                <a:solidFill>
                  <a:schemeClr val="tx1"/>
                </a:solidFill>
                <a:latin typeface="Times New Roman" pitchFamily="18" charset="0"/>
                <a:cs typeface="Times New Roman" pitchFamily="18" charset="0"/>
              </a:rPr>
              <a:t> وَإِذَا رَأَيْتَهُمْ تُعْجِبُكَ أَجْسَامُهُمْ وَإِن يَقُولُوا تَسْمَعْ لِقَوْلِهِمْ كَأَنَّهُمْ خُشُبٌ مُّسَنَّدَةٌ يَحْسَبُونَ كُلَّ صَيْحَةٍ عَلَيْهِمْ هُمُ الْعَدُوُّ فَاحْذَرْهُمْ قَاتَلَهُمُ اللَّهُ أَنَّى يُؤْفَكُونَ </a:t>
            </a:r>
            <a:endParaRPr lang="tr-TR" sz="2000" dirty="0" smtClean="0">
              <a:solidFill>
                <a:schemeClr val="tx1"/>
              </a:solidFill>
              <a:latin typeface="Times New Roman" pitchFamily="18" charset="0"/>
              <a:cs typeface="Times New Roman" pitchFamily="18" charset="0"/>
            </a:endParaRPr>
          </a:p>
          <a:p>
            <a:pPr algn="just"/>
            <a:r>
              <a:rPr lang="tr-TR" sz="2000" dirty="0" smtClean="0">
                <a:solidFill>
                  <a:schemeClr val="tx1"/>
                </a:solidFill>
                <a:latin typeface="Times New Roman" pitchFamily="18" charset="0"/>
                <a:cs typeface="Times New Roman" pitchFamily="18" charset="0"/>
              </a:rPr>
              <a:t>	“Onları gördüğün zaman </a:t>
            </a:r>
            <a:r>
              <a:rPr lang="tr-TR" sz="2000" dirty="0" smtClean="0">
                <a:solidFill>
                  <a:srgbClr val="FFFF00"/>
                </a:solidFill>
                <a:latin typeface="Times New Roman" pitchFamily="18" charset="0"/>
                <a:cs typeface="Times New Roman" pitchFamily="18" charset="0"/>
              </a:rPr>
              <a:t>kalıpları hoşuna gider</a:t>
            </a:r>
            <a:r>
              <a:rPr lang="tr-TR" sz="2000" dirty="0" smtClean="0">
                <a:solidFill>
                  <a:schemeClr val="tx1"/>
                </a:solidFill>
                <a:latin typeface="Times New Roman" pitchFamily="18" charset="0"/>
                <a:cs typeface="Times New Roman" pitchFamily="18" charset="0"/>
              </a:rPr>
              <a:t>. </a:t>
            </a:r>
            <a:r>
              <a:rPr lang="tr-TR" sz="2000" dirty="0" smtClean="0">
                <a:solidFill>
                  <a:srgbClr val="FFFF00"/>
                </a:solidFill>
                <a:latin typeface="Times New Roman" pitchFamily="18" charset="0"/>
                <a:cs typeface="Times New Roman" pitchFamily="18" charset="0"/>
              </a:rPr>
              <a:t>Konuşurlarsa sözlerine kulak verirsin</a:t>
            </a:r>
            <a:r>
              <a:rPr lang="tr-TR" sz="2000" dirty="0" smtClean="0">
                <a:solidFill>
                  <a:schemeClr val="tx1"/>
                </a:solidFill>
                <a:latin typeface="Times New Roman" pitchFamily="18" charset="0"/>
                <a:cs typeface="Times New Roman" pitchFamily="18" charset="0"/>
              </a:rPr>
              <a:t>. </a:t>
            </a:r>
            <a:r>
              <a:rPr lang="tr-TR" sz="2400" b="1" u="sng" dirty="0" smtClean="0">
                <a:solidFill>
                  <a:srgbClr val="FF0000"/>
                </a:solidFill>
                <a:latin typeface="Times New Roman" pitchFamily="18" charset="0"/>
                <a:cs typeface="Times New Roman" pitchFamily="18" charset="0"/>
              </a:rPr>
              <a:t>Onlar sanki elbise giydirilmiş kereste gibidirler</a:t>
            </a:r>
            <a:r>
              <a:rPr lang="tr-TR" sz="2000" dirty="0" smtClean="0">
                <a:solidFill>
                  <a:schemeClr val="tx1"/>
                </a:solidFill>
                <a:latin typeface="Times New Roman" pitchFamily="18" charset="0"/>
                <a:cs typeface="Times New Roman" pitchFamily="18" charset="0"/>
              </a:rPr>
              <a:t>. </a:t>
            </a:r>
            <a:r>
              <a:rPr lang="tr-TR" sz="2000" dirty="0" smtClean="0">
                <a:solidFill>
                  <a:srgbClr val="FFFF00"/>
                </a:solidFill>
                <a:latin typeface="Times New Roman" pitchFamily="18" charset="0"/>
                <a:cs typeface="Times New Roman" pitchFamily="18" charset="0"/>
              </a:rPr>
              <a:t>Her kuvvetli sesi kendi aleyhlerine sanırlar. </a:t>
            </a:r>
            <a:r>
              <a:rPr lang="tr-TR" sz="2000" dirty="0" smtClean="0">
                <a:solidFill>
                  <a:schemeClr val="tx1"/>
                </a:solidFill>
                <a:latin typeface="Times New Roman" pitchFamily="18" charset="0"/>
                <a:cs typeface="Times New Roman" pitchFamily="18" charset="0"/>
              </a:rPr>
              <a:t>Onlar düşmandır, onlardan sakın! Allah onları kahretsin! Nasıl da (haktan) çevriliyorlar!” </a:t>
            </a:r>
            <a:r>
              <a:rPr lang="tr-TR" sz="1200" dirty="0" smtClean="0"/>
              <a:t>(</a:t>
            </a:r>
            <a:r>
              <a:rPr lang="tr-TR" sz="1200" dirty="0" err="1" smtClean="0"/>
              <a:t>Münafıkun</a:t>
            </a:r>
            <a:r>
              <a:rPr lang="tr-TR" sz="1200" dirty="0" smtClean="0"/>
              <a:t>, 63/3)</a:t>
            </a:r>
            <a:endParaRPr lang="tr-TR" sz="20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857256"/>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err="1" smtClean="0">
                <a:solidFill>
                  <a:srgbClr val="C00000"/>
                </a:solidFill>
                <a:latin typeface="Times New Roman" pitchFamily="18" charset="0"/>
                <a:cs typeface="Times New Roman" pitchFamily="18" charset="0"/>
              </a:rPr>
              <a:t>Kur’an</a:t>
            </a:r>
            <a:r>
              <a:rPr lang="tr-TR" sz="2000" b="1" dirty="0" smtClean="0">
                <a:solidFill>
                  <a:srgbClr val="C00000"/>
                </a:solidFill>
                <a:latin typeface="Times New Roman" pitchFamily="18" charset="0"/>
                <a:cs typeface="Times New Roman" pitchFamily="18" charset="0"/>
              </a:rPr>
              <a:t>-ı Kerim’de ve Sevgili Peygamberimizin hadis-i şerifler ışığında münafıkların özelliklerinden bazılarını şöyle sıralamamız mümkündür</a:t>
            </a:r>
            <a:endParaRPr lang="tr-TR" sz="2000" dirty="0">
              <a:solidFill>
                <a:srgbClr val="C00000"/>
              </a:solidFill>
              <a:latin typeface="Times New Roman" pitchFamily="18" charset="0"/>
              <a:cs typeface="Times New Roman" pitchFamily="18" charset="0"/>
            </a:endParaRPr>
          </a:p>
        </p:txBody>
      </p:sp>
      <p:sp>
        <p:nvSpPr>
          <p:cNvPr id="9" name="8 Çapraz Köşesi Kesik Dikdörtgen"/>
          <p:cNvSpPr/>
          <p:nvPr/>
        </p:nvSpPr>
        <p:spPr>
          <a:xfrm>
            <a:off x="142844" y="2214554"/>
            <a:ext cx="6572296" cy="4286280"/>
          </a:xfrm>
          <a:prstGeom prst="snip2DiagRect">
            <a:avLst>
              <a:gd name="adj1" fmla="val 15426"/>
              <a:gd name="adj2" fmla="val 0"/>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lgn="just">
              <a:buFont typeface="+mj-lt"/>
              <a:buAutoNum type="arabicPeriod"/>
            </a:pPr>
            <a:r>
              <a:rPr lang="tr-TR" sz="2000" dirty="0" smtClean="0">
                <a:solidFill>
                  <a:schemeClr val="tx1"/>
                </a:solidFill>
                <a:latin typeface="Times New Roman" pitchFamily="18" charset="0"/>
                <a:cs typeface="Times New Roman" pitchFamily="18" charset="0"/>
              </a:rPr>
              <a:t>Münafıklar </a:t>
            </a:r>
            <a:r>
              <a:rPr lang="tr-TR" sz="2000" b="1" u="sng" dirty="0" smtClean="0">
                <a:solidFill>
                  <a:srgbClr val="FFFF00"/>
                </a:solidFill>
                <a:latin typeface="Times New Roman" pitchFamily="18" charset="0"/>
                <a:cs typeface="Times New Roman" pitchFamily="18" charset="0"/>
              </a:rPr>
              <a:t>İman Etmemişlerdir</a:t>
            </a:r>
          </a:p>
          <a:p>
            <a:pPr marL="457200" lvl="0" indent="-457200" algn="just">
              <a:buFont typeface="+mj-lt"/>
              <a:buAutoNum type="arabicPeriod"/>
            </a:pPr>
            <a:r>
              <a:rPr lang="tr-TR" sz="2000" dirty="0" smtClean="0">
                <a:solidFill>
                  <a:schemeClr val="tx1"/>
                </a:solidFill>
                <a:latin typeface="Times New Roman" pitchFamily="18" charset="0"/>
                <a:cs typeface="Times New Roman" pitchFamily="18" charset="0"/>
              </a:rPr>
              <a:t>Münafıkların </a:t>
            </a:r>
            <a:r>
              <a:rPr lang="tr-TR" sz="2000" b="1" u="sng" dirty="0" smtClean="0">
                <a:solidFill>
                  <a:srgbClr val="7030A0"/>
                </a:solidFill>
                <a:latin typeface="Times New Roman" pitchFamily="18" charset="0"/>
                <a:cs typeface="Times New Roman" pitchFamily="18" charset="0"/>
              </a:rPr>
              <a:t>Kalplerinde Hastalık Vardır</a:t>
            </a:r>
          </a:p>
          <a:p>
            <a:pPr marL="457200" lvl="0" indent="-457200" algn="just">
              <a:buFont typeface="+mj-lt"/>
              <a:buAutoNum type="arabicPeriod"/>
            </a:pPr>
            <a:r>
              <a:rPr lang="tr-TR" sz="2000" b="1" u="sng" dirty="0" smtClean="0">
                <a:solidFill>
                  <a:srgbClr val="FFC000"/>
                </a:solidFill>
                <a:latin typeface="Times New Roman" pitchFamily="18" charset="0"/>
                <a:cs typeface="Times New Roman" pitchFamily="18" charset="0"/>
              </a:rPr>
              <a:t>Kuran’ı Anlamazlar</a:t>
            </a:r>
            <a:r>
              <a:rPr lang="tr-TR" sz="2000" dirty="0" smtClean="0">
                <a:solidFill>
                  <a:schemeClr val="tx1"/>
                </a:solidFill>
                <a:latin typeface="Times New Roman" pitchFamily="18" charset="0"/>
                <a:cs typeface="Times New Roman" pitchFamily="18" charset="0"/>
              </a:rPr>
              <a:t>, Kuran’ı Çarpık Yorumlarlar</a:t>
            </a:r>
          </a:p>
          <a:p>
            <a:pPr marL="457200" lvl="0" indent="-457200" algn="just">
              <a:buFont typeface="+mj-lt"/>
              <a:buAutoNum type="arabicPeriod"/>
            </a:pPr>
            <a:r>
              <a:rPr lang="tr-TR" sz="2000" dirty="0" err="1" smtClean="0">
                <a:solidFill>
                  <a:srgbClr val="C00000"/>
                </a:solidFill>
                <a:latin typeface="Times New Roman" pitchFamily="18" charset="0"/>
                <a:cs typeface="Times New Roman" pitchFamily="18" charset="0"/>
              </a:rPr>
              <a:t>Ahiret</a:t>
            </a:r>
            <a:r>
              <a:rPr lang="tr-TR" sz="2000" dirty="0" smtClean="0">
                <a:solidFill>
                  <a:srgbClr val="C00000"/>
                </a:solidFill>
                <a:latin typeface="Times New Roman" pitchFamily="18" charset="0"/>
                <a:cs typeface="Times New Roman" pitchFamily="18" charset="0"/>
              </a:rPr>
              <a:t> Hakkında Kuşku İçindedirler</a:t>
            </a:r>
          </a:p>
          <a:p>
            <a:pPr marL="457200" lvl="0" indent="-457200" algn="just">
              <a:buFont typeface="+mj-lt"/>
              <a:buAutoNum type="arabicPeriod"/>
            </a:pPr>
            <a:r>
              <a:rPr lang="tr-TR" sz="2000" dirty="0" smtClean="0">
                <a:solidFill>
                  <a:schemeClr val="tx1"/>
                </a:solidFill>
                <a:latin typeface="Times New Roman" pitchFamily="18" charset="0"/>
                <a:cs typeface="Times New Roman" pitchFamily="18" charset="0"/>
              </a:rPr>
              <a:t>Münafıklar </a:t>
            </a:r>
            <a:r>
              <a:rPr lang="tr-TR" sz="2000" b="1" dirty="0" smtClean="0">
                <a:solidFill>
                  <a:srgbClr val="0070C0"/>
                </a:solidFill>
                <a:latin typeface="Times New Roman" pitchFamily="18" charset="0"/>
                <a:cs typeface="Times New Roman" pitchFamily="18" charset="0"/>
              </a:rPr>
              <a:t>Fitne Ve Fesat Çıkarırlar</a:t>
            </a:r>
            <a:r>
              <a:rPr lang="tr-TR" sz="2000" dirty="0" smtClean="0">
                <a:solidFill>
                  <a:schemeClr val="tx1"/>
                </a:solidFill>
                <a:latin typeface="Times New Roman" pitchFamily="18" charset="0"/>
                <a:cs typeface="Times New Roman" pitchFamily="18" charset="0"/>
              </a:rPr>
              <a:t>, Yer Yüzünde </a:t>
            </a:r>
            <a:r>
              <a:rPr lang="tr-TR" sz="2000" dirty="0" smtClean="0">
                <a:solidFill>
                  <a:srgbClr val="0070C0"/>
                </a:solidFill>
                <a:latin typeface="Times New Roman" pitchFamily="18" charset="0"/>
                <a:cs typeface="Times New Roman" pitchFamily="18" charset="0"/>
              </a:rPr>
              <a:t>Bozgunculuk Yaparlar</a:t>
            </a:r>
          </a:p>
          <a:p>
            <a:pPr marL="457200" lvl="0" indent="-457200" algn="just">
              <a:buFont typeface="+mj-lt"/>
              <a:buAutoNum type="arabicPeriod"/>
            </a:pPr>
            <a:r>
              <a:rPr lang="tr-TR" sz="2000" dirty="0" smtClean="0">
                <a:solidFill>
                  <a:schemeClr val="tx1"/>
                </a:solidFill>
                <a:latin typeface="Times New Roman" pitchFamily="18" charset="0"/>
                <a:cs typeface="Times New Roman" pitchFamily="18" charset="0"/>
              </a:rPr>
              <a:t>Münafıklar </a:t>
            </a:r>
            <a:r>
              <a:rPr lang="tr-TR" sz="2000" b="1" dirty="0" smtClean="0">
                <a:solidFill>
                  <a:srgbClr val="3333CC"/>
                </a:solidFill>
                <a:latin typeface="Times New Roman" pitchFamily="18" charset="0"/>
                <a:cs typeface="Times New Roman" pitchFamily="18" charset="0"/>
              </a:rPr>
              <a:t>İkiyüzlü Ve Kibirlidirler</a:t>
            </a:r>
          </a:p>
          <a:p>
            <a:pPr marL="457200" lvl="0" indent="-457200" algn="just">
              <a:buFont typeface="+mj-lt"/>
              <a:buAutoNum type="arabicPeriod"/>
            </a:pPr>
            <a:r>
              <a:rPr lang="tr-TR" sz="2000" dirty="0" smtClean="0">
                <a:solidFill>
                  <a:schemeClr val="tx1"/>
                </a:solidFill>
                <a:latin typeface="Times New Roman" pitchFamily="18" charset="0"/>
                <a:cs typeface="Times New Roman" pitchFamily="18" charset="0"/>
              </a:rPr>
              <a:t>Münafıklar </a:t>
            </a:r>
            <a:r>
              <a:rPr lang="tr-TR" sz="2000" b="1" u="sng" dirty="0" smtClean="0">
                <a:solidFill>
                  <a:srgbClr val="FF0000"/>
                </a:solidFill>
                <a:latin typeface="Times New Roman" pitchFamily="18" charset="0"/>
                <a:cs typeface="Times New Roman" pitchFamily="18" charset="0"/>
              </a:rPr>
              <a:t>İbadetleri Ciddiye Almazlar, Namaz Kıldıkları Zaman Gösteriş Yaparlar, Allah'ı Çok Anmazlar</a:t>
            </a:r>
          </a:p>
          <a:p>
            <a:pPr marL="457200" lvl="0" indent="-457200" algn="just">
              <a:buFont typeface="+mj-lt"/>
              <a:buAutoNum type="arabicPeriod"/>
            </a:pPr>
            <a:r>
              <a:rPr lang="tr-TR" sz="2000" dirty="0" smtClean="0">
                <a:solidFill>
                  <a:schemeClr val="tx1"/>
                </a:solidFill>
                <a:latin typeface="Times New Roman" pitchFamily="18" charset="0"/>
                <a:cs typeface="Times New Roman" pitchFamily="18" charset="0"/>
              </a:rPr>
              <a:t>Münafıklar </a:t>
            </a:r>
            <a:r>
              <a:rPr lang="tr-TR" sz="2400" b="1" u="sng" dirty="0" smtClean="0">
                <a:solidFill>
                  <a:srgbClr val="996633"/>
                </a:solidFill>
                <a:latin typeface="Times New Roman" pitchFamily="18" charset="0"/>
                <a:cs typeface="Times New Roman" pitchFamily="18" charset="0"/>
              </a:rPr>
              <a:t>Dini Değerleri Ve Müminleri </a:t>
            </a:r>
            <a:r>
              <a:rPr lang="tr-TR" sz="2400" b="1" u="sng" dirty="0" smtClean="0">
                <a:solidFill>
                  <a:srgbClr val="FFFF00"/>
                </a:solidFill>
                <a:latin typeface="Times New Roman" pitchFamily="18" charset="0"/>
                <a:cs typeface="Times New Roman" pitchFamily="18" charset="0"/>
              </a:rPr>
              <a:t>Alaya </a:t>
            </a:r>
            <a:r>
              <a:rPr lang="tr-TR" sz="2400" b="1" u="sng" dirty="0" smtClean="0">
                <a:solidFill>
                  <a:srgbClr val="996633"/>
                </a:solidFill>
                <a:latin typeface="Times New Roman" pitchFamily="18" charset="0"/>
                <a:cs typeface="Times New Roman" pitchFamily="18" charset="0"/>
              </a:rPr>
              <a:t>Alırlar</a:t>
            </a:r>
            <a:endParaRPr lang="tr-TR" sz="2000" b="1" u="sng" dirty="0">
              <a:solidFill>
                <a:srgbClr val="996633"/>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pic>
        <p:nvPicPr>
          <p:cNvPr id="12" name="11 Resim" descr="ikiyuzlu.jpg"/>
          <p:cNvPicPr>
            <a:picLocks noChangeAspect="1"/>
          </p:cNvPicPr>
          <p:nvPr/>
        </p:nvPicPr>
        <p:blipFill>
          <a:blip r:embed="rId5"/>
          <a:stretch>
            <a:fillRect/>
          </a:stretch>
        </p:blipFill>
        <p:spPr>
          <a:xfrm>
            <a:off x="6429388" y="2428868"/>
            <a:ext cx="2714612" cy="4000528"/>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9" name="8 Çapraz Köşesi Kesik Dikdörtgen"/>
          <p:cNvSpPr/>
          <p:nvPr/>
        </p:nvSpPr>
        <p:spPr>
          <a:xfrm>
            <a:off x="142844" y="1071546"/>
            <a:ext cx="6572296" cy="5429288"/>
          </a:xfrm>
          <a:prstGeom prst="snip2DiagRect">
            <a:avLst>
              <a:gd name="adj1" fmla="val 15426"/>
              <a:gd name="adj2" fmla="val 0"/>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lgn="just">
              <a:buFont typeface="+mj-lt"/>
              <a:buAutoNum type="arabicPeriod" startAt="9"/>
            </a:pPr>
            <a:r>
              <a:rPr lang="tr-TR" sz="2000" dirty="0" smtClean="0">
                <a:solidFill>
                  <a:schemeClr val="tx1"/>
                </a:solidFill>
              </a:rPr>
              <a:t>Müminlere İyilik İsabet Edince Üzülürler</a:t>
            </a:r>
          </a:p>
          <a:p>
            <a:pPr marL="457200" lvl="0" indent="-457200" algn="just">
              <a:buFont typeface="+mj-lt"/>
              <a:buAutoNum type="arabicPeriod" startAt="9"/>
            </a:pPr>
            <a:r>
              <a:rPr lang="tr-TR" sz="2000" dirty="0" smtClean="0">
                <a:solidFill>
                  <a:srgbClr val="C00000"/>
                </a:solidFill>
              </a:rPr>
              <a:t>Allah'ı Ve Müminleri Aldatmaya Çalışırlar, Süslü Püslü Konuşurlar, Toplumda Kötü Söz, Fiil Ve Davranışların Yayılmasını İsterler</a:t>
            </a:r>
          </a:p>
          <a:p>
            <a:pPr marL="457200" lvl="0" indent="-457200" algn="just">
              <a:buFont typeface="+mj-lt"/>
              <a:buAutoNum type="arabicPeriod" startAt="9"/>
            </a:pPr>
            <a:r>
              <a:rPr lang="tr-TR" sz="2000" dirty="0" smtClean="0">
                <a:solidFill>
                  <a:schemeClr val="tx1"/>
                </a:solidFill>
              </a:rPr>
              <a:t>Münafıklar </a:t>
            </a:r>
            <a:r>
              <a:rPr lang="tr-TR" sz="2000" b="1" dirty="0" smtClean="0">
                <a:solidFill>
                  <a:srgbClr val="FFC000"/>
                </a:solidFill>
              </a:rPr>
              <a:t>Kötülüğü Emreder İyiliği Men Ederler</a:t>
            </a:r>
          </a:p>
          <a:p>
            <a:pPr marL="457200" lvl="0" indent="-457200" algn="just">
              <a:buFont typeface="+mj-lt"/>
              <a:buAutoNum type="arabicPeriod" startAt="9"/>
            </a:pPr>
            <a:r>
              <a:rPr lang="tr-TR" sz="2000" dirty="0" smtClean="0">
                <a:solidFill>
                  <a:schemeClr val="tx1"/>
                </a:solidFill>
              </a:rPr>
              <a:t>Münafıklar </a:t>
            </a:r>
            <a:r>
              <a:rPr lang="tr-TR" sz="2000" u="sng" dirty="0" smtClean="0">
                <a:solidFill>
                  <a:srgbClr val="0070C0"/>
                </a:solidFill>
              </a:rPr>
              <a:t>Cimridirler</a:t>
            </a:r>
            <a:r>
              <a:rPr lang="tr-TR" sz="2000" dirty="0" smtClean="0">
                <a:solidFill>
                  <a:schemeClr val="tx1"/>
                </a:solidFill>
              </a:rPr>
              <a:t>, </a:t>
            </a:r>
          </a:p>
          <a:p>
            <a:pPr marL="457200" lvl="0" indent="-457200" algn="just">
              <a:buFont typeface="+mj-lt"/>
              <a:buAutoNum type="arabicPeriod" startAt="9"/>
            </a:pPr>
            <a:r>
              <a:rPr lang="tr-TR" sz="2000" dirty="0" smtClean="0">
                <a:solidFill>
                  <a:schemeClr val="tx1"/>
                </a:solidFill>
              </a:rPr>
              <a:t>Münafıklar </a:t>
            </a:r>
            <a:r>
              <a:rPr lang="tr-TR" sz="2000" dirty="0" smtClean="0">
                <a:solidFill>
                  <a:srgbClr val="7030A0"/>
                </a:solidFill>
              </a:rPr>
              <a:t>Dünya Zevklerine Dalmışlardır, Çıkarlarına Düşkün Olup Mal, Mülk Ve Makam Hırsı Yönünden Bir Arayış İçindedirler</a:t>
            </a:r>
          </a:p>
          <a:p>
            <a:pPr marL="457200" lvl="0" indent="-457200" algn="just">
              <a:buFont typeface="+mj-lt"/>
              <a:buAutoNum type="arabicPeriod" startAt="9"/>
            </a:pPr>
            <a:r>
              <a:rPr lang="tr-TR" sz="2000" b="1" u="sng" dirty="0" smtClean="0">
                <a:solidFill>
                  <a:srgbClr val="FF0000"/>
                </a:solidFill>
              </a:rPr>
              <a:t>Münafıkları Şeytan Kaplamıştır </a:t>
            </a:r>
          </a:p>
          <a:p>
            <a:pPr marL="457200" lvl="0" indent="-457200" algn="just">
              <a:buFont typeface="+mj-lt"/>
              <a:buAutoNum type="arabicPeriod" startAt="9"/>
            </a:pPr>
            <a:r>
              <a:rPr lang="tr-TR" sz="2000" dirty="0" smtClean="0">
                <a:solidFill>
                  <a:schemeClr val="tx1"/>
                </a:solidFill>
              </a:rPr>
              <a:t>Münafıklar </a:t>
            </a:r>
            <a:r>
              <a:rPr lang="tr-TR" sz="2000" dirty="0" smtClean="0">
                <a:solidFill>
                  <a:srgbClr val="FFFF00"/>
                </a:solidFill>
              </a:rPr>
              <a:t>Kafirleri Dost Edinirler, Onlarla Anlaşıp Kaynaşırlar, İtibar Ve Değeri Onların Yanında Ararlar </a:t>
            </a:r>
          </a:p>
          <a:p>
            <a:pPr marL="457200" lvl="0" indent="-457200" algn="just">
              <a:buFont typeface="+mj-lt"/>
              <a:buAutoNum type="arabicPeriod" startAt="9"/>
            </a:pPr>
            <a:r>
              <a:rPr lang="tr-TR" sz="2000" dirty="0" smtClean="0">
                <a:solidFill>
                  <a:schemeClr val="tx1"/>
                </a:solidFill>
              </a:rPr>
              <a:t>Münafıklar </a:t>
            </a:r>
            <a:r>
              <a:rPr lang="tr-TR" sz="2000" dirty="0" smtClean="0">
                <a:solidFill>
                  <a:srgbClr val="7030A0"/>
                </a:solidFill>
              </a:rPr>
              <a:t>Korku İçindedirler, Sürekli Bir Suçluluk Psikolojisi İçindedirler, Allah’tan Değil İnsanlardan Korkarlar</a:t>
            </a:r>
            <a:endParaRPr lang="tr-TR" sz="2000" dirty="0">
              <a:solidFill>
                <a:srgbClr val="7030A0"/>
              </a:solidFill>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pic>
        <p:nvPicPr>
          <p:cNvPr id="10" name="9 Resim" descr="O4DU3CAO20NZWCAZU3JRDCAET8O1UCAEIPGDNCAYVM3EICAC4FZ0VCA0EM695CAR84TGNCA367914CASPPIDDCAYXRK9CCAL0EVFZCAN5XD34CAXG2UWGCAS7YNJCCAMTTYKWCA1UTGA3CAGG0CM8CAY9BOX6.jpg"/>
          <p:cNvPicPr>
            <a:picLocks noChangeAspect="1"/>
          </p:cNvPicPr>
          <p:nvPr/>
        </p:nvPicPr>
        <p:blipFill>
          <a:blip r:embed="rId5"/>
          <a:stretch>
            <a:fillRect/>
          </a:stretch>
        </p:blipFill>
        <p:spPr>
          <a:xfrm>
            <a:off x="6677025" y="1071546"/>
            <a:ext cx="2466975" cy="184785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9" name="8 Çapraz Köşesi Kesik Dikdörtgen"/>
          <p:cNvSpPr/>
          <p:nvPr/>
        </p:nvSpPr>
        <p:spPr>
          <a:xfrm>
            <a:off x="142844" y="1071546"/>
            <a:ext cx="6572296" cy="5429288"/>
          </a:xfrm>
          <a:prstGeom prst="snip2DiagRect">
            <a:avLst>
              <a:gd name="adj1" fmla="val 15426"/>
              <a:gd name="adj2" fmla="val 0"/>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lgn="just">
              <a:buFont typeface="+mj-lt"/>
              <a:buAutoNum type="arabicPeriod" startAt="17"/>
            </a:pPr>
            <a:r>
              <a:rPr lang="tr-TR" sz="2400" dirty="0" smtClean="0">
                <a:solidFill>
                  <a:schemeClr val="tx1"/>
                </a:solidFill>
                <a:latin typeface="Times New Roman" pitchFamily="18" charset="0"/>
                <a:cs typeface="Times New Roman" pitchFamily="18" charset="0"/>
              </a:rPr>
              <a:t>Allah’ın Değil, İnsanların Rızasını Gözetirler</a:t>
            </a:r>
          </a:p>
          <a:p>
            <a:pPr marL="457200" lvl="0" indent="-457200" algn="just">
              <a:buFont typeface="+mj-lt"/>
              <a:buAutoNum type="arabicPeriod" startAt="17"/>
            </a:pPr>
            <a:r>
              <a:rPr lang="tr-TR" sz="2400" dirty="0" smtClean="0">
                <a:solidFill>
                  <a:srgbClr val="C00000"/>
                </a:solidFill>
                <a:latin typeface="Times New Roman" pitchFamily="18" charset="0"/>
                <a:cs typeface="Times New Roman" pitchFamily="18" charset="0"/>
              </a:rPr>
              <a:t>Allah’ın Anılmasından Rahatsız Olurlar</a:t>
            </a:r>
          </a:p>
          <a:p>
            <a:pPr marL="457200" lvl="0" indent="-457200" algn="just">
              <a:buFont typeface="+mj-lt"/>
              <a:buAutoNum type="arabicPeriod" startAt="17"/>
            </a:pPr>
            <a:r>
              <a:rPr lang="tr-TR" sz="2400" dirty="0" smtClean="0">
                <a:solidFill>
                  <a:srgbClr val="7030A0"/>
                </a:solidFill>
                <a:latin typeface="Times New Roman" pitchFamily="18" charset="0"/>
                <a:cs typeface="Times New Roman" pitchFamily="18" charset="0"/>
              </a:rPr>
              <a:t>Müminlerin Arasındayken Yalan Haber Yaymaya Çalışırlar</a:t>
            </a:r>
          </a:p>
          <a:p>
            <a:pPr marL="457200" lvl="0" indent="-457200" algn="just">
              <a:buFont typeface="+mj-lt"/>
              <a:buAutoNum type="arabicPeriod" startAt="17"/>
            </a:pPr>
            <a:r>
              <a:rPr lang="tr-TR" sz="2400" dirty="0" smtClean="0">
                <a:solidFill>
                  <a:srgbClr val="FFFF00"/>
                </a:solidFill>
                <a:latin typeface="Times New Roman" pitchFamily="18" charset="0"/>
                <a:cs typeface="Times New Roman" pitchFamily="18" charset="0"/>
              </a:rPr>
              <a:t>Münafıklarla Oturulmaz, Yeminlerini Kendilerine Kalkan Edinirler, İnsanları Allah Yolundan Alıkoyarlar</a:t>
            </a:r>
          </a:p>
          <a:p>
            <a:pPr marL="457200" lvl="0" indent="-457200" algn="just">
              <a:buFont typeface="+mj-lt"/>
              <a:buAutoNum type="arabicPeriod" startAt="17"/>
            </a:pPr>
            <a:r>
              <a:rPr lang="tr-TR" sz="2400" dirty="0" smtClean="0">
                <a:solidFill>
                  <a:srgbClr val="C00000"/>
                </a:solidFill>
                <a:latin typeface="Times New Roman" pitchFamily="18" charset="0"/>
                <a:cs typeface="Times New Roman" pitchFamily="18" charset="0"/>
              </a:rPr>
              <a:t>Münafıkların Namazı Kılınmaz</a:t>
            </a:r>
          </a:p>
          <a:p>
            <a:pPr marL="457200" lvl="0" indent="-457200" algn="just">
              <a:buFont typeface="+mj-lt"/>
              <a:buAutoNum type="arabicPeriod" startAt="17"/>
            </a:pPr>
            <a:r>
              <a:rPr lang="tr-TR" sz="2400" dirty="0" smtClean="0">
                <a:solidFill>
                  <a:schemeClr val="tx1"/>
                </a:solidFill>
                <a:latin typeface="Times New Roman" pitchFamily="18" charset="0"/>
                <a:cs typeface="Times New Roman" pitchFamily="18" charset="0"/>
              </a:rPr>
              <a:t>Münafıklar </a:t>
            </a:r>
            <a:r>
              <a:rPr lang="tr-TR" sz="2400" b="1" u="sng" dirty="0" smtClean="0">
                <a:solidFill>
                  <a:srgbClr val="FF0000"/>
                </a:solidFill>
                <a:latin typeface="Times New Roman" pitchFamily="18" charset="0"/>
                <a:cs typeface="Times New Roman" pitchFamily="18" charset="0"/>
              </a:rPr>
              <a:t>Azaba Uğrayacaklardır</a:t>
            </a:r>
          </a:p>
          <a:p>
            <a:pPr marL="457200" lvl="0" indent="-457200" algn="just">
              <a:buFont typeface="+mj-lt"/>
              <a:buAutoNum type="arabicPeriod" startAt="17"/>
            </a:pPr>
            <a:r>
              <a:rPr lang="tr-TR" sz="2400" dirty="0" smtClean="0">
                <a:solidFill>
                  <a:srgbClr val="0070C0"/>
                </a:solidFill>
                <a:latin typeface="Times New Roman" pitchFamily="18" charset="0"/>
                <a:cs typeface="Times New Roman" pitchFamily="18" charset="0"/>
              </a:rPr>
              <a:t>Münafıklar Konuştukları Zaman Yalan Konuşurlar, Verdikleri Sözde Durmazlar, Emanete Hainlik Ederler</a:t>
            </a:r>
          </a:p>
          <a:p>
            <a:pPr marL="457200" indent="-457200" algn="just">
              <a:buFont typeface="+mj-lt"/>
              <a:buAutoNum type="arabicPeriod" startAt="17"/>
            </a:pPr>
            <a:r>
              <a:rPr lang="tr-TR" sz="2400" dirty="0" smtClean="0">
                <a:solidFill>
                  <a:srgbClr val="FFC000"/>
                </a:solidFill>
                <a:latin typeface="Times New Roman" pitchFamily="18" charset="0"/>
                <a:cs typeface="Times New Roman" pitchFamily="18" charset="0"/>
              </a:rPr>
              <a:t>Münafıklar </a:t>
            </a:r>
            <a:r>
              <a:rPr lang="tr-TR" sz="3200" b="1" dirty="0" err="1" smtClean="0">
                <a:solidFill>
                  <a:srgbClr val="FFC000"/>
                </a:solidFill>
                <a:latin typeface="Times New Roman" pitchFamily="18" charset="0"/>
                <a:cs typeface="Times New Roman" pitchFamily="18" charset="0"/>
              </a:rPr>
              <a:t>Tevbe</a:t>
            </a:r>
            <a:r>
              <a:rPr lang="tr-TR" sz="2400" dirty="0" smtClean="0">
                <a:solidFill>
                  <a:srgbClr val="FFC000"/>
                </a:solidFill>
                <a:latin typeface="Times New Roman" pitchFamily="18" charset="0"/>
                <a:cs typeface="Times New Roman" pitchFamily="18" charset="0"/>
              </a:rPr>
              <a:t> Ederlerse Kurtuluş Kapısı Açılır</a:t>
            </a:r>
            <a:endParaRPr lang="tr-TR" sz="2400" dirty="0">
              <a:solidFill>
                <a:srgbClr val="FFC000"/>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2D050">
            <a:alpha val="87000"/>
          </a:srgbClr>
        </a:solidFill>
        <a:effectLst/>
      </p:bgPr>
    </p:bg>
    <p:spTree>
      <p:nvGrpSpPr>
        <p:cNvPr id="1" name=""/>
        <p:cNvGrpSpPr/>
        <p:nvPr/>
      </p:nvGrpSpPr>
      <p:grpSpPr>
        <a:xfrm>
          <a:off x="0" y="0"/>
          <a:ext cx="0" cy="0"/>
          <a:chOff x="0" y="0"/>
          <a:chExt cx="0" cy="0"/>
        </a:xfrm>
      </p:grpSpPr>
      <p:graphicFrame>
        <p:nvGraphicFramePr>
          <p:cNvPr id="3" name="2 Diyagram"/>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3 Resim" descr="31642_110115599030561_100000963651412_63350_6441282_n.jpg"/>
          <p:cNvPicPr>
            <a:picLocks noChangeAspect="1"/>
          </p:cNvPicPr>
          <p:nvPr/>
        </p:nvPicPr>
        <p:blipFill>
          <a:blip r:embed="rId6"/>
          <a:stretch>
            <a:fillRect/>
          </a:stretch>
        </p:blipFill>
        <p:spPr>
          <a:xfrm>
            <a:off x="714348" y="4286256"/>
            <a:ext cx="3143272" cy="2347631"/>
          </a:xfrm>
          <a:prstGeom prst="rect">
            <a:avLst/>
          </a:prstGeom>
        </p:spPr>
      </p:pic>
      <p:pic>
        <p:nvPicPr>
          <p:cNvPr id="5" name="4 Resim" descr="31642_110115599030561_100000963651412_63350_6441282_n.jpg"/>
          <p:cNvPicPr>
            <a:picLocks noChangeAspect="1"/>
          </p:cNvPicPr>
          <p:nvPr/>
        </p:nvPicPr>
        <p:blipFill>
          <a:blip r:embed="rId6"/>
          <a:stretch>
            <a:fillRect/>
          </a:stretch>
        </p:blipFill>
        <p:spPr>
          <a:xfrm>
            <a:off x="928662" y="142852"/>
            <a:ext cx="3143272" cy="2347631"/>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itchFamily="18" charset="0"/>
                <a:cs typeface="Times New Roman" pitchFamily="18" charset="0"/>
              </a:rPr>
              <a:t>SONUÇ</a:t>
            </a:r>
            <a:endParaRPr lang="tr-TR" dirty="0" smtClean="0">
              <a:solidFill>
                <a:schemeClr val="tx1"/>
              </a:solidFill>
              <a:latin typeface="Times New Roman" pitchFamily="18" charset="0"/>
              <a:cs typeface="Times New Roman" pitchFamily="18" charset="0"/>
            </a:endParaRPr>
          </a:p>
          <a:p>
            <a:pPr algn="ctr"/>
            <a:r>
              <a:rPr lang="tr-TR" dirty="0" smtClean="0">
                <a:solidFill>
                  <a:srgbClr val="C00000"/>
                </a:solidFill>
                <a:latin typeface="Times New Roman" pitchFamily="18" charset="0"/>
                <a:cs typeface="Times New Roman" pitchFamily="18" charset="0"/>
              </a:rPr>
              <a:t>Allah'ı, Peygamberi, </a:t>
            </a:r>
            <a:r>
              <a:rPr lang="tr-TR" dirty="0" err="1" smtClean="0">
                <a:solidFill>
                  <a:srgbClr val="C00000"/>
                </a:solidFill>
                <a:latin typeface="Times New Roman" pitchFamily="18" charset="0"/>
                <a:cs typeface="Times New Roman" pitchFamily="18" charset="0"/>
              </a:rPr>
              <a:t>Kur'ân'ı</a:t>
            </a:r>
            <a:r>
              <a:rPr lang="tr-TR" dirty="0" smtClean="0">
                <a:solidFill>
                  <a:srgbClr val="C00000"/>
                </a:solidFill>
                <a:latin typeface="Times New Roman" pitchFamily="18" charset="0"/>
                <a:cs typeface="Times New Roman" pitchFamily="18" charset="0"/>
              </a:rPr>
              <a:t> ve Peygamberin haber verdiği kesin olarak sabit olan şeyleri şeksiz şüphesiz kalbiyle kabul eden kimse mümindir. </a:t>
            </a:r>
            <a:r>
              <a:rPr lang="tr-TR" dirty="0" smtClean="0">
                <a:solidFill>
                  <a:schemeClr val="tx1"/>
                </a:solidFill>
                <a:latin typeface="Times New Roman" pitchFamily="18" charset="0"/>
                <a:cs typeface="Times New Roman" pitchFamily="18" charset="0"/>
              </a:rPr>
              <a:t>Mümin Allah ve Peygamberin emir ve yasaklarına uyar, aymalıdır. Uymazsa günahkâr olur, ama </a:t>
            </a:r>
            <a:r>
              <a:rPr lang="tr-TR" b="1" u="sng" dirty="0" smtClean="0">
                <a:solidFill>
                  <a:schemeClr val="tx1"/>
                </a:solidFill>
                <a:latin typeface="Times New Roman" pitchFamily="18" charset="0"/>
                <a:cs typeface="Times New Roman" pitchFamily="18" charset="0"/>
              </a:rPr>
              <a:t>dinin emir ve yasaklarını, helal ve haramlarını inkâr etmediği veya küçümsemediği, hafife almadığı sürece mümindir</a:t>
            </a:r>
            <a:r>
              <a:rPr lang="tr-TR" dirty="0" smtClean="0">
                <a:solidFill>
                  <a:schemeClr val="tx1"/>
                </a:solidFill>
                <a:latin typeface="Times New Roman" pitchFamily="18" charset="0"/>
                <a:cs typeface="Times New Roman" pitchFamily="18" charset="0"/>
              </a:rPr>
              <a:t>. Mümin olarak bu dünyadan ayrılabilirse Allah onu cennetine koyacaktır  </a:t>
            </a:r>
            <a:endParaRPr lang="tr-TR"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500858" cy="2643206"/>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b="1" dirty="0" smtClean="0">
                <a:solidFill>
                  <a:srgbClr val="FFFF00"/>
                </a:solidFill>
                <a:latin typeface="Times New Roman" pitchFamily="18" charset="0"/>
                <a:cs typeface="Times New Roman" pitchFamily="18" charset="0"/>
              </a:rPr>
              <a:t>Müşrik</a:t>
            </a:r>
            <a:r>
              <a:rPr lang="tr-TR" sz="2000" dirty="0" smtClean="0">
                <a:solidFill>
                  <a:srgbClr val="FFFF00"/>
                </a:solidFill>
                <a:latin typeface="Times New Roman" pitchFamily="18" charset="0"/>
                <a:cs typeface="Times New Roman" pitchFamily="18" charset="0"/>
              </a:rPr>
              <a:t>, iman veya ibadetinde Allah'a ortak koşan, </a:t>
            </a:r>
            <a:r>
              <a:rPr lang="tr-TR" sz="2000" b="1" u="sng" dirty="0" smtClean="0">
                <a:solidFill>
                  <a:srgbClr val="7030A0"/>
                </a:solidFill>
                <a:latin typeface="Times New Roman" pitchFamily="18" charset="0"/>
                <a:cs typeface="Times New Roman" pitchFamily="18" charset="0"/>
              </a:rPr>
              <a:t>münafık</a:t>
            </a:r>
            <a:r>
              <a:rPr lang="tr-TR" sz="2000" u="sng" dirty="0" smtClean="0">
                <a:solidFill>
                  <a:srgbClr val="7030A0"/>
                </a:solidFill>
                <a:latin typeface="Times New Roman" pitchFamily="18" charset="0"/>
                <a:cs typeface="Times New Roman" pitchFamily="18" charset="0"/>
              </a:rPr>
              <a:t> kalbiyle iman etmediği halde diliyle iman ettiğini söylene, </a:t>
            </a:r>
            <a:r>
              <a:rPr lang="tr-TR" sz="2000" b="1" u="sng" dirty="0" smtClean="0">
                <a:solidFill>
                  <a:srgbClr val="FF0000"/>
                </a:solidFill>
                <a:latin typeface="Times New Roman" pitchFamily="18" charset="0"/>
                <a:cs typeface="Times New Roman" pitchFamily="18" charset="0"/>
              </a:rPr>
              <a:t>kâfir</a:t>
            </a:r>
            <a:r>
              <a:rPr lang="tr-TR" sz="2000" u="sng" dirty="0" smtClean="0">
                <a:solidFill>
                  <a:srgbClr val="FF0000"/>
                </a:solidFill>
                <a:latin typeface="Times New Roman" pitchFamily="18" charset="0"/>
                <a:cs typeface="Times New Roman" pitchFamily="18" charset="0"/>
              </a:rPr>
              <a:t> ise iman esaslarından birini veya tamamını inkâr eden veya dini hükümlerden birini beğenmeyen ve küçümseyen kimseye denir. </a:t>
            </a:r>
            <a:r>
              <a:rPr lang="tr-TR" sz="2300" b="1" u="sng" dirty="0" smtClean="0">
                <a:solidFill>
                  <a:srgbClr val="FFFF00"/>
                </a:solidFill>
                <a:latin typeface="Times New Roman" pitchFamily="18" charset="0"/>
                <a:cs typeface="Times New Roman" pitchFamily="18" charset="0"/>
              </a:rPr>
              <a:t>Şirk, nifak</a:t>
            </a:r>
            <a:r>
              <a:rPr lang="tr-TR" sz="2300" b="1" i="1" u="sng" dirty="0" smtClean="0">
                <a:solidFill>
                  <a:srgbClr val="FFFF00"/>
                </a:solidFill>
                <a:latin typeface="Times New Roman" pitchFamily="18" charset="0"/>
                <a:cs typeface="Times New Roman" pitchFamily="18" charset="0"/>
              </a:rPr>
              <a:t> </a:t>
            </a:r>
            <a:r>
              <a:rPr lang="tr-TR" sz="2300" b="1" u="sng" dirty="0" smtClean="0">
                <a:solidFill>
                  <a:srgbClr val="FFFF00"/>
                </a:solidFill>
                <a:latin typeface="Times New Roman" pitchFamily="18" charset="0"/>
                <a:cs typeface="Times New Roman" pitchFamily="18" charset="0"/>
              </a:rPr>
              <a:t>ve</a:t>
            </a:r>
            <a:r>
              <a:rPr lang="tr-TR" sz="2300" b="1" i="1" u="sng" dirty="0" smtClean="0">
                <a:solidFill>
                  <a:srgbClr val="FFFF00"/>
                </a:solidFill>
                <a:latin typeface="Times New Roman" pitchFamily="18" charset="0"/>
                <a:cs typeface="Times New Roman" pitchFamily="18" charset="0"/>
              </a:rPr>
              <a:t> </a:t>
            </a:r>
            <a:r>
              <a:rPr lang="tr-TR" sz="2300" b="1" u="sng" dirty="0" smtClean="0">
                <a:solidFill>
                  <a:srgbClr val="FFFF00"/>
                </a:solidFill>
                <a:latin typeface="Times New Roman" pitchFamily="18" charset="0"/>
                <a:cs typeface="Times New Roman" pitchFamily="18" charset="0"/>
              </a:rPr>
              <a:t>küfür, en büyük günahtır. </a:t>
            </a:r>
            <a:r>
              <a:rPr lang="tr-TR" sz="2000" dirty="0" smtClean="0">
                <a:solidFill>
                  <a:schemeClr val="tx1"/>
                </a:solidFill>
                <a:latin typeface="Times New Roman" pitchFamily="18" charset="0"/>
                <a:cs typeface="Times New Roman" pitchFamily="18" charset="0"/>
              </a:rPr>
              <a:t>Müşrik, münafık ve kâfir dünyada iman edip tövbe etmezse </a:t>
            </a:r>
            <a:r>
              <a:rPr lang="tr-TR" sz="2000" dirty="0" err="1" smtClean="0">
                <a:solidFill>
                  <a:schemeClr val="tx1"/>
                </a:solidFill>
                <a:latin typeface="Times New Roman" pitchFamily="18" charset="0"/>
                <a:cs typeface="Times New Roman" pitchFamily="18" charset="0"/>
              </a:rPr>
              <a:t>âhirette</a:t>
            </a:r>
            <a:r>
              <a:rPr lang="tr-TR" sz="2000" dirty="0" smtClean="0">
                <a:solidFill>
                  <a:schemeClr val="tx1"/>
                </a:solidFill>
                <a:latin typeface="Times New Roman" pitchFamily="18" charset="0"/>
                <a:cs typeface="Times New Roman" pitchFamily="18" charset="0"/>
              </a:rPr>
              <a:t> ebedî olarak cehennemde kalır. Allah onları affetmez </a:t>
            </a:r>
            <a:endParaRPr lang="tr-TR" sz="20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tx1"/>
                </a:solidFill>
                <a:latin typeface="Times New Roman" pitchFamily="18" charset="0"/>
                <a:cs typeface="Times New Roman" pitchFamily="18" charset="0"/>
              </a:rPr>
              <a:t>اِنَّ اللّٰهَ جَامِعُ الْمُنَافِقينَ وَالْكَافِرينَ فى جَهَنَّمَ جَميعًا</a:t>
            </a:r>
            <a:endParaRPr lang="tr-TR" sz="3200" dirty="0" smtClean="0">
              <a:solidFill>
                <a:schemeClr val="tx1"/>
              </a:solidFill>
              <a:latin typeface="Times New Roman" pitchFamily="18" charset="0"/>
              <a:cs typeface="Times New Roman" pitchFamily="18" charset="0"/>
            </a:endParaRPr>
          </a:p>
          <a:p>
            <a:pPr algn="ctr"/>
            <a:r>
              <a:rPr lang="tr-TR" sz="3200" dirty="0" smtClean="0">
                <a:solidFill>
                  <a:schemeClr val="tx1"/>
                </a:solidFill>
                <a:latin typeface="Times New Roman" pitchFamily="18" charset="0"/>
                <a:cs typeface="Times New Roman" pitchFamily="18" charset="0"/>
              </a:rPr>
              <a:t>"</a:t>
            </a:r>
            <a:r>
              <a:rPr lang="tr-TR" sz="3200" u="sng" dirty="0" smtClean="0">
                <a:solidFill>
                  <a:schemeClr val="tx1"/>
                </a:solidFill>
                <a:latin typeface="Times New Roman" pitchFamily="18" charset="0"/>
                <a:cs typeface="Times New Roman" pitchFamily="18" charset="0"/>
              </a:rPr>
              <a:t>Şüphesiz </a:t>
            </a:r>
            <a:r>
              <a:rPr lang="tr-TR" sz="3200" b="1" u="sng" dirty="0" smtClean="0">
                <a:solidFill>
                  <a:schemeClr val="tx1"/>
                </a:solidFill>
                <a:latin typeface="Times New Roman" pitchFamily="18" charset="0"/>
                <a:cs typeface="Times New Roman" pitchFamily="18" charset="0"/>
              </a:rPr>
              <a:t>Allah, münafıkların ve kâfirlerin hepsini cehennemde toplayacaktır</a:t>
            </a:r>
            <a:r>
              <a:rPr lang="tr-TR" sz="3200" dirty="0" smtClean="0">
                <a:solidFill>
                  <a:schemeClr val="tx1"/>
                </a:solidFill>
                <a:latin typeface="Times New Roman" pitchFamily="18" charset="0"/>
                <a:cs typeface="Times New Roman" pitchFamily="18" charset="0"/>
              </a:rPr>
              <a:t>" </a:t>
            </a:r>
            <a:r>
              <a:rPr lang="tr-TR" sz="1400" dirty="0" smtClean="0">
                <a:solidFill>
                  <a:schemeClr val="tx1"/>
                </a:solidFill>
                <a:latin typeface="Times New Roman" pitchFamily="18" charset="0"/>
                <a:cs typeface="Times New Roman" pitchFamily="18" charset="0"/>
              </a:rPr>
              <a:t>(Nisa, 4/140)</a:t>
            </a:r>
            <a:endParaRPr lang="tr-TR" sz="3200"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500858" cy="2643206"/>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dirty="0" smtClean="0">
                <a:solidFill>
                  <a:schemeClr val="tx1"/>
                </a:solidFill>
                <a:latin typeface="Times New Roman" pitchFamily="18" charset="0"/>
                <a:cs typeface="Times New Roman" pitchFamily="18" charset="0"/>
              </a:rPr>
              <a:t>وَعَدَ اللّٰهُ الْمُنَافِقينَ وَالْمُنَافِقَاتِ وَالْكُفَّارَ نَارَ جَهَنَّمَ خَالِدينَ فيهَا هِىَ حَسْبُهُمْ وَلَعَنَهُمُ اللّٰهُ وَلَهُمْ عَذَابٌ مُقيمٌ</a:t>
            </a:r>
            <a:endParaRPr lang="tr-TR" sz="2400" dirty="0" smtClean="0">
              <a:solidFill>
                <a:schemeClr val="tx1"/>
              </a:solidFill>
              <a:latin typeface="Times New Roman" pitchFamily="18" charset="0"/>
              <a:cs typeface="Times New Roman" pitchFamily="18" charset="0"/>
            </a:endParaRPr>
          </a:p>
          <a:p>
            <a:pPr algn="just"/>
            <a:r>
              <a:rPr lang="tr-TR" sz="2400" dirty="0" smtClean="0">
                <a:solidFill>
                  <a:schemeClr val="tx1"/>
                </a:solidFill>
                <a:latin typeface="Times New Roman" pitchFamily="18" charset="0"/>
                <a:cs typeface="Times New Roman" pitchFamily="18" charset="0"/>
              </a:rPr>
              <a:t>"</a:t>
            </a:r>
            <a:r>
              <a:rPr lang="tr-TR" sz="2400" b="1" u="sng" dirty="0" smtClean="0">
                <a:solidFill>
                  <a:srgbClr val="FFFF00"/>
                </a:solidFill>
                <a:latin typeface="Times New Roman" pitchFamily="18" charset="0"/>
                <a:cs typeface="Times New Roman" pitchFamily="18" charset="0"/>
              </a:rPr>
              <a:t>Allah erkek münafıklara, kadın münafıklara ve kâfirlere içinde ebedî kalmak üzere </a:t>
            </a:r>
            <a:r>
              <a:rPr lang="tr-TR" sz="2800" b="1" u="sng" dirty="0" smtClean="0">
                <a:solidFill>
                  <a:srgbClr val="FF0000"/>
                </a:solidFill>
                <a:latin typeface="Times New Roman" pitchFamily="18" charset="0"/>
                <a:cs typeface="Times New Roman" pitchFamily="18" charset="0"/>
              </a:rPr>
              <a:t>cehennem ateşini </a:t>
            </a:r>
            <a:r>
              <a:rPr lang="tr-TR" sz="2400" b="1" u="sng" dirty="0" smtClean="0">
                <a:solidFill>
                  <a:srgbClr val="FFFF00"/>
                </a:solidFill>
                <a:latin typeface="Times New Roman" pitchFamily="18" charset="0"/>
                <a:cs typeface="Times New Roman" pitchFamily="18" charset="0"/>
              </a:rPr>
              <a:t>vaat etmiştir</a:t>
            </a:r>
            <a:r>
              <a:rPr lang="tr-TR" sz="2400" b="1" dirty="0" smtClean="0">
                <a:solidFill>
                  <a:srgbClr val="FFFF00"/>
                </a:solidFill>
                <a:latin typeface="Times New Roman" pitchFamily="18" charset="0"/>
                <a:cs typeface="Times New Roman" pitchFamily="18" charset="0"/>
              </a:rPr>
              <a:t>.</a:t>
            </a:r>
            <a:r>
              <a:rPr lang="tr-TR" sz="2400" dirty="0" smtClean="0">
                <a:solidFill>
                  <a:schemeClr val="tx1"/>
                </a:solidFill>
                <a:latin typeface="Times New Roman" pitchFamily="18" charset="0"/>
                <a:cs typeface="Times New Roman" pitchFamily="18" charset="0"/>
              </a:rPr>
              <a:t> O, onlara yeter. </a:t>
            </a:r>
            <a:r>
              <a:rPr lang="tr-TR" sz="2400" b="1" dirty="0" smtClean="0">
                <a:solidFill>
                  <a:srgbClr val="FF0000"/>
                </a:solidFill>
                <a:latin typeface="Times New Roman" pitchFamily="18" charset="0"/>
                <a:cs typeface="Times New Roman" pitchFamily="18" charset="0"/>
              </a:rPr>
              <a:t>Allah onlara </a:t>
            </a:r>
            <a:r>
              <a:rPr lang="tr-TR" sz="2400" b="1" u="sng" dirty="0" smtClean="0">
                <a:solidFill>
                  <a:srgbClr val="FF0000"/>
                </a:solidFill>
                <a:latin typeface="Times New Roman" pitchFamily="18" charset="0"/>
                <a:cs typeface="Times New Roman" pitchFamily="18" charset="0"/>
              </a:rPr>
              <a:t>lânet etmiştir</a:t>
            </a:r>
            <a:r>
              <a:rPr lang="tr-TR" sz="2400" dirty="0" smtClean="0">
                <a:solidFill>
                  <a:schemeClr val="tx1"/>
                </a:solidFill>
                <a:latin typeface="Times New Roman" pitchFamily="18" charset="0"/>
                <a:cs typeface="Times New Roman" pitchFamily="18" charset="0"/>
              </a:rPr>
              <a:t>! </a:t>
            </a:r>
            <a:r>
              <a:rPr lang="tr-TR" sz="2400" b="1" dirty="0" smtClean="0">
                <a:solidFill>
                  <a:srgbClr val="FFC000"/>
                </a:solidFill>
                <a:latin typeface="Times New Roman" pitchFamily="18" charset="0"/>
                <a:cs typeface="Times New Roman" pitchFamily="18" charset="0"/>
              </a:rPr>
              <a:t>Onlar için </a:t>
            </a:r>
            <a:r>
              <a:rPr lang="tr-TR" sz="2400" b="1" u="sng" dirty="0" smtClean="0">
                <a:solidFill>
                  <a:srgbClr val="FFC000"/>
                </a:solidFill>
                <a:latin typeface="Times New Roman" pitchFamily="18" charset="0"/>
                <a:cs typeface="Times New Roman" pitchFamily="18" charset="0"/>
              </a:rPr>
              <a:t>devamlı bir azap </a:t>
            </a:r>
            <a:r>
              <a:rPr lang="tr-TR" sz="2400" b="1" dirty="0" smtClean="0">
                <a:solidFill>
                  <a:srgbClr val="FFC000"/>
                </a:solidFill>
                <a:latin typeface="Times New Roman" pitchFamily="18" charset="0"/>
                <a:cs typeface="Times New Roman" pitchFamily="18" charset="0"/>
              </a:rPr>
              <a:t>vardır</a:t>
            </a:r>
            <a:r>
              <a:rPr lang="tr-TR" sz="2400" dirty="0" smtClean="0">
                <a:solidFill>
                  <a:schemeClr val="tx1"/>
                </a:solidFill>
                <a:latin typeface="Times New Roman" pitchFamily="18" charset="0"/>
                <a:cs typeface="Times New Roman" pitchFamily="18" charset="0"/>
              </a:rPr>
              <a:t>”</a:t>
            </a:r>
            <a:r>
              <a:rPr lang="tr-TR" sz="2400" b="1" dirty="0" smtClean="0">
                <a:solidFill>
                  <a:schemeClr val="tx1"/>
                </a:solidFill>
                <a:latin typeface="Times New Roman" pitchFamily="18" charset="0"/>
                <a:cs typeface="Times New Roman" pitchFamily="18" charset="0"/>
              </a:rPr>
              <a:t> </a:t>
            </a:r>
            <a:r>
              <a:rPr lang="tr-TR" sz="1200" b="1" dirty="0" smtClean="0">
                <a:solidFill>
                  <a:schemeClr val="tx1"/>
                </a:solidFill>
                <a:latin typeface="Times New Roman" pitchFamily="18" charset="0"/>
                <a:cs typeface="Times New Roman" pitchFamily="18" charset="0"/>
              </a:rPr>
              <a:t>(</a:t>
            </a:r>
            <a:r>
              <a:rPr lang="tr-TR" sz="1200" dirty="0" err="1" smtClean="0">
                <a:solidFill>
                  <a:schemeClr val="tx1"/>
                </a:solidFill>
                <a:latin typeface="Times New Roman" pitchFamily="18" charset="0"/>
                <a:cs typeface="Times New Roman" pitchFamily="18" charset="0"/>
              </a:rPr>
              <a:t>Tevbe</a:t>
            </a:r>
            <a:r>
              <a:rPr lang="tr-TR" sz="1200" dirty="0" smtClean="0">
                <a:solidFill>
                  <a:schemeClr val="tx1"/>
                </a:solidFill>
                <a:latin typeface="Times New Roman" pitchFamily="18" charset="0"/>
                <a:cs typeface="Times New Roman" pitchFamily="18" charset="0"/>
              </a:rPr>
              <a:t>, 9/67)</a:t>
            </a:r>
            <a:endParaRPr lang="tr-TR" sz="24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tx1"/>
                </a:solidFill>
                <a:latin typeface="Times New Roman" pitchFamily="18" charset="0"/>
                <a:cs typeface="Times New Roman" pitchFamily="18" charset="0"/>
              </a:rPr>
              <a:t>اِنَّ الْمُنَافِقينَ فِى الدَّرْكِ الْاَسْفَلِ مِنَ النَّارِ وَلَنْ تَجِدَ لَهُمْ نَصيرًا</a:t>
            </a:r>
            <a:endParaRPr lang="tr-TR" sz="3600" dirty="0" smtClean="0">
              <a:solidFill>
                <a:schemeClr val="tx1"/>
              </a:solidFill>
              <a:latin typeface="Times New Roman" pitchFamily="18" charset="0"/>
              <a:cs typeface="Times New Roman" pitchFamily="18" charset="0"/>
            </a:endParaRPr>
          </a:p>
          <a:p>
            <a:pPr algn="ctr"/>
            <a:r>
              <a:rPr lang="tr-TR" sz="3600" dirty="0" smtClean="0">
                <a:solidFill>
                  <a:schemeClr val="tx1"/>
                </a:solidFill>
                <a:latin typeface="Times New Roman" pitchFamily="18" charset="0"/>
                <a:cs typeface="Times New Roman" pitchFamily="18" charset="0"/>
              </a:rPr>
              <a:t> "</a:t>
            </a:r>
            <a:r>
              <a:rPr lang="tr-TR" sz="3600" b="1" u="sng" dirty="0" smtClean="0">
                <a:solidFill>
                  <a:srgbClr val="FF0000"/>
                </a:solidFill>
                <a:latin typeface="Times New Roman" pitchFamily="18" charset="0"/>
                <a:cs typeface="Times New Roman" pitchFamily="18" charset="0"/>
              </a:rPr>
              <a:t>Münafıklar cehennem ateşinin en alt tabakasındadırlar</a:t>
            </a:r>
            <a:r>
              <a:rPr lang="tr-TR" sz="3600" dirty="0" smtClean="0">
                <a:solidFill>
                  <a:schemeClr val="tx1"/>
                </a:solidFill>
                <a:latin typeface="Times New Roman" pitchFamily="18" charset="0"/>
                <a:cs typeface="Times New Roman" pitchFamily="18" charset="0"/>
              </a:rPr>
              <a:t>" </a:t>
            </a:r>
            <a:r>
              <a:rPr lang="tr-TR" sz="1400" dirty="0" smtClean="0">
                <a:solidFill>
                  <a:schemeClr val="tx1"/>
                </a:solidFill>
                <a:latin typeface="Times New Roman" pitchFamily="18" charset="0"/>
                <a:cs typeface="Times New Roman" pitchFamily="18" charset="0"/>
              </a:rPr>
              <a:t>(Nisa, 4/145) </a:t>
            </a:r>
            <a:endParaRPr lang="tr-TR" sz="3600"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500858" cy="2643206"/>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rgbClr val="FFC000"/>
                </a:solidFill>
                <a:latin typeface="Times New Roman" pitchFamily="18" charset="0"/>
                <a:cs typeface="Times New Roman" pitchFamily="18" charset="0"/>
              </a:rPr>
              <a:t>ALLAHIN SELAMI RAHMETİ BEREKETİ ÜZERİNİZE OLSUN</a:t>
            </a:r>
          </a:p>
          <a:p>
            <a:pPr algn="ctr"/>
            <a:r>
              <a:rPr lang="tr-TR" sz="3600" b="1" dirty="0" smtClean="0">
                <a:solidFill>
                  <a:srgbClr val="FFFF00"/>
                </a:solidFill>
                <a:latin typeface="Times New Roman" pitchFamily="18" charset="0"/>
                <a:cs typeface="Times New Roman" pitchFamily="18" charset="0"/>
              </a:rPr>
              <a:t>CUMANIZ MÜBAREK OLSUN</a:t>
            </a: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928662" y="1000108"/>
            <a:ext cx="7673652" cy="2257935"/>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smtClean="0">
                <a:solidFill>
                  <a:schemeClr val="tx1"/>
                </a:solidFill>
              </a:rPr>
              <a:t>NOT: Bu Vaaz İdris </a:t>
            </a:r>
            <a:r>
              <a:rPr lang="tr-TR" sz="2000" dirty="0" err="1" smtClean="0">
                <a:solidFill>
                  <a:schemeClr val="tx1"/>
                </a:solidFill>
              </a:rPr>
              <a:t>Yavuzyiğit</a:t>
            </a:r>
            <a:r>
              <a:rPr lang="tr-TR" sz="2000" dirty="0" smtClean="0">
                <a:solidFill>
                  <a:schemeClr val="tx1"/>
                </a:solidFill>
              </a:rPr>
              <a:t> (Dadaşkent Merkez Camii İmam Hatibi) Tarafından Münafıkların Özellikleri (Ahmet ÜNAL), Tasdik Ve İnkar Bakımından İnsanlar (Doç. Dr. Fikret Karaman), Kuranı Kerimde Münafıkların Özellikleri (Ömer </a:t>
            </a:r>
            <a:r>
              <a:rPr lang="tr-TR" sz="2000" dirty="0" err="1" smtClean="0">
                <a:solidFill>
                  <a:schemeClr val="tx1"/>
                </a:solidFill>
              </a:rPr>
              <a:t>Öztop</a:t>
            </a:r>
            <a:r>
              <a:rPr lang="tr-TR" sz="2000" dirty="0" smtClean="0">
                <a:solidFill>
                  <a:schemeClr val="tx1"/>
                </a:solidFill>
              </a:rPr>
              <a:t>) İsimli Örnek Vaazlardan; Hasenat4, </a:t>
            </a:r>
            <a:r>
              <a:rPr lang="tr-TR" sz="2000" dirty="0" err="1" smtClean="0">
                <a:solidFill>
                  <a:schemeClr val="tx1"/>
                </a:solidFill>
              </a:rPr>
              <a:t>Riyazüs</a:t>
            </a:r>
            <a:r>
              <a:rPr lang="tr-TR" sz="2000" dirty="0" smtClean="0">
                <a:solidFill>
                  <a:schemeClr val="tx1"/>
                </a:solidFill>
              </a:rPr>
              <a:t> </a:t>
            </a:r>
            <a:r>
              <a:rPr lang="tr-TR" sz="2000" dirty="0" err="1" smtClean="0">
                <a:solidFill>
                  <a:schemeClr val="tx1"/>
                </a:solidFill>
              </a:rPr>
              <a:t>Salihin</a:t>
            </a:r>
            <a:r>
              <a:rPr lang="tr-TR" sz="2000" dirty="0" smtClean="0">
                <a:solidFill>
                  <a:schemeClr val="tx1"/>
                </a:solidFill>
              </a:rPr>
              <a:t> (8 Cilt), İstifade Edilerek Hazırlanmıştır.</a:t>
            </a:r>
            <a:endParaRPr lang="tr-TR" sz="2000" dirty="0">
              <a:solidFill>
                <a:schemeClr val="tx1"/>
              </a:solidFill>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
        <p:nvSpPr>
          <p:cNvPr id="12" name="11 Dikdörtgen"/>
          <p:cNvSpPr/>
          <p:nvPr/>
        </p:nvSpPr>
        <p:spPr>
          <a:xfrm>
            <a:off x="4714876" y="5988626"/>
            <a:ext cx="3357586" cy="369332"/>
          </a:xfrm>
          <a:prstGeom prst="rect">
            <a:avLst/>
          </a:prstGeom>
          <a:noFill/>
        </p:spPr>
        <p:txBody>
          <a:bodyPr wrap="square">
            <a:spAutoFit/>
          </a:bodyPr>
          <a:lstStyle/>
          <a:p>
            <a:pPr algn="ctr"/>
            <a:r>
              <a:rPr lang="tr-TR" b="1" dirty="0" smtClean="0">
                <a:solidFill>
                  <a:srgbClr val="FFC000"/>
                </a:solidFill>
                <a:latin typeface="Times New Roman" pitchFamily="18" charset="0"/>
                <a:cs typeface="Times New Roman" pitchFamily="18" charset="0"/>
              </a:rPr>
              <a:t>www.</a:t>
            </a:r>
            <a:r>
              <a:rPr lang="tr-TR" b="1" dirty="0" err="1" smtClean="0">
                <a:solidFill>
                  <a:srgbClr val="FFC000"/>
                </a:solidFill>
                <a:latin typeface="Times New Roman" pitchFamily="18" charset="0"/>
                <a:cs typeface="Times New Roman" pitchFamily="18" charset="0"/>
              </a:rPr>
              <a:t>aziziyemuftulugu</a:t>
            </a:r>
            <a:r>
              <a:rPr lang="tr-TR" b="1" dirty="0" smtClean="0">
                <a:solidFill>
                  <a:srgbClr val="FFC000"/>
                </a:solidFill>
                <a:latin typeface="Times New Roman" pitchFamily="18" charset="0"/>
                <a:cs typeface="Times New Roman" pitchFamily="18" charset="0"/>
              </a:rPr>
              <a:t>.com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16 Grup"/>
          <p:cNvGrpSpPr/>
          <p:nvPr/>
        </p:nvGrpSpPr>
        <p:grpSpPr>
          <a:xfrm>
            <a:off x="-71470" y="-24"/>
            <a:ext cx="9215470" cy="6858024"/>
            <a:chOff x="-71470" y="-24"/>
            <a:chExt cx="9215470" cy="6858024"/>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pic>
          <p:nvPicPr>
            <p:cNvPr id="8" name="7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9" name="8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grpSp>
          <p:nvGrpSpPr>
            <p:cNvPr id="12" name="11 Grup"/>
            <p:cNvGrpSpPr/>
            <p:nvPr/>
          </p:nvGrpSpPr>
          <p:grpSpPr>
            <a:xfrm>
              <a:off x="1428728" y="2143116"/>
              <a:ext cx="6143668" cy="3571900"/>
              <a:chOff x="1428728" y="3428976"/>
              <a:chExt cx="6072230" cy="3429024"/>
            </a:xfrm>
          </p:grpSpPr>
          <p:sp>
            <p:nvSpPr>
              <p:cNvPr id="16" name="15 Dikdörtgen"/>
              <p:cNvSpPr/>
              <p:nvPr/>
            </p:nvSpPr>
            <p:spPr>
              <a:xfrm>
                <a:off x="3428992" y="3428976"/>
                <a:ext cx="2214578" cy="3429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4" name="13 Resim" descr="güll.jpg"/>
              <p:cNvPicPr>
                <a:picLocks noChangeAspect="1"/>
              </p:cNvPicPr>
              <p:nvPr/>
            </p:nvPicPr>
            <p:blipFill>
              <a:blip r:embed="rId4"/>
              <a:srcRect r="26667"/>
              <a:stretch>
                <a:fillRect/>
              </a:stretch>
            </p:blipFill>
            <p:spPr>
              <a:xfrm>
                <a:off x="5143504" y="3428976"/>
                <a:ext cx="2357454" cy="3402995"/>
              </a:xfrm>
              <a:prstGeom prst="rect">
                <a:avLst/>
              </a:prstGeom>
            </p:spPr>
          </p:pic>
          <p:pic>
            <p:nvPicPr>
              <p:cNvPr id="15" name="14 Resim" descr="güll.jpg"/>
              <p:cNvPicPr>
                <a:picLocks noChangeAspect="1"/>
              </p:cNvPicPr>
              <p:nvPr/>
            </p:nvPicPr>
            <p:blipFill>
              <a:blip r:embed="rId4"/>
              <a:srcRect l="28778"/>
              <a:stretch>
                <a:fillRect/>
              </a:stretch>
            </p:blipFill>
            <p:spPr>
              <a:xfrm>
                <a:off x="1428728" y="3428976"/>
                <a:ext cx="2121595" cy="3402995"/>
              </a:xfrm>
              <a:prstGeom prst="rect">
                <a:avLst/>
              </a:prstGeom>
            </p:spPr>
          </p:pic>
        </p:grpSp>
        <p:sp>
          <p:nvSpPr>
            <p:cNvPr id="13" name="12 Dikdörtgen"/>
            <p:cNvSpPr/>
            <p:nvPr/>
          </p:nvSpPr>
          <p:spPr>
            <a:xfrm>
              <a:off x="1428728" y="2143116"/>
              <a:ext cx="6143668" cy="3571900"/>
            </a:xfrm>
            <a:prstGeom prst="rect">
              <a:avLst/>
            </a:prstGeom>
            <a:solidFill>
              <a:schemeClr val="accent6">
                <a:lumMod val="40000"/>
                <a:lumOff val="6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b="1" dirty="0" smtClean="0">
                  <a:solidFill>
                    <a:srgbClr val="002060"/>
                  </a:solidFill>
                  <a:latin typeface="HASENAT4" pitchFamily="2" charset="-78"/>
                  <a:cs typeface="HASENAT4" pitchFamily="2" charset="-78"/>
                </a:rPr>
                <a:t>HAZIRLAYAN</a:t>
              </a:r>
            </a:p>
            <a:p>
              <a:pPr algn="ctr"/>
              <a:endParaRPr lang="tr-TR" sz="1050" dirty="0" smtClean="0">
                <a:solidFill>
                  <a:srgbClr val="002060"/>
                </a:solidFill>
                <a:latin typeface="HASENAT4" pitchFamily="2" charset="-78"/>
                <a:cs typeface="HASENAT4" pitchFamily="2" charset="-78"/>
              </a:endParaRPr>
            </a:p>
            <a:p>
              <a:pPr algn="ctr"/>
              <a:endParaRPr lang="tr-TR" dirty="0" smtClean="0">
                <a:solidFill>
                  <a:srgbClr val="002060"/>
                </a:solidFill>
                <a:latin typeface="HASENAT4" pitchFamily="2" charset="-78"/>
                <a:cs typeface="HASENAT4" pitchFamily="2" charset="-78"/>
              </a:endParaRPr>
            </a:p>
            <a:p>
              <a:pPr algn="ctr"/>
              <a:r>
                <a:rPr lang="tr-TR" sz="4000" b="1" dirty="0" smtClean="0">
                  <a:solidFill>
                    <a:srgbClr val="FF0000"/>
                  </a:solidFill>
                  <a:latin typeface="Vivaldi" pitchFamily="66" charset="0"/>
                  <a:cs typeface="Times New Roman" pitchFamily="18" charset="0"/>
                </a:rPr>
                <a:t>İ</a:t>
              </a:r>
              <a:r>
                <a:rPr lang="tr-TR" sz="4000" b="1" dirty="0" smtClean="0">
                  <a:solidFill>
                    <a:srgbClr val="FF0000"/>
                  </a:solidFill>
                  <a:latin typeface="Times New Roman" pitchFamily="18" charset="0"/>
                  <a:cs typeface="Times New Roman" pitchFamily="18" charset="0"/>
                </a:rPr>
                <a:t>dris </a:t>
              </a:r>
              <a:r>
                <a:rPr lang="tr-TR" sz="4800" b="1" dirty="0" smtClean="0">
                  <a:solidFill>
                    <a:srgbClr val="FF0000"/>
                  </a:solidFill>
                  <a:latin typeface="Times New Roman" pitchFamily="18" charset="0"/>
                  <a:cs typeface="Times New Roman" pitchFamily="18" charset="0"/>
                </a:rPr>
                <a:t>Y</a:t>
              </a:r>
              <a:r>
                <a:rPr lang="tr-TR" sz="4000" b="1" dirty="0" smtClean="0">
                  <a:solidFill>
                    <a:srgbClr val="FF0000"/>
                  </a:solidFill>
                  <a:latin typeface="Times New Roman" pitchFamily="18" charset="0"/>
                  <a:cs typeface="Times New Roman" pitchFamily="18" charset="0"/>
                </a:rPr>
                <a:t>AVUZYİĞİT</a:t>
              </a:r>
            </a:p>
            <a:p>
              <a:pPr algn="ctr"/>
              <a:endParaRPr lang="tr-TR" b="1" dirty="0" smtClean="0">
                <a:solidFill>
                  <a:srgbClr val="FF0000"/>
                </a:solidFill>
                <a:latin typeface="Times New Roman" pitchFamily="18" charset="0"/>
                <a:cs typeface="Times New Roman" pitchFamily="18" charset="0"/>
              </a:endParaRPr>
            </a:p>
            <a:p>
              <a:pPr algn="ctr"/>
              <a:r>
                <a:rPr lang="tr-TR" sz="2000" b="1" dirty="0" err="1" smtClean="0">
                  <a:solidFill>
                    <a:srgbClr val="002060"/>
                  </a:solidFill>
                </a:rPr>
                <a:t>idrisyavuzyigit</a:t>
              </a:r>
              <a:r>
                <a:rPr lang="tr-TR" sz="2000" b="1" dirty="0" smtClean="0">
                  <a:solidFill>
                    <a:srgbClr val="002060"/>
                  </a:solidFill>
                </a:rPr>
                <a:t>@</a:t>
              </a:r>
              <a:r>
                <a:rPr lang="tr-TR" sz="2000" b="1" dirty="0" err="1" smtClean="0">
                  <a:solidFill>
                    <a:srgbClr val="002060"/>
                  </a:solidFill>
                </a:rPr>
                <a:t>hotmail</a:t>
              </a:r>
              <a:r>
                <a:rPr lang="tr-TR" sz="2000" b="1" dirty="0" smtClean="0">
                  <a:solidFill>
                    <a:srgbClr val="002060"/>
                  </a:solidFill>
                </a:rPr>
                <a:t>.com</a:t>
              </a:r>
              <a:endParaRPr lang="tr-TR" sz="2000" dirty="0" smtClean="0">
                <a:solidFill>
                  <a:srgbClr val="002060"/>
                </a:solidFill>
              </a:endParaRPr>
            </a:p>
            <a:p>
              <a:pPr algn="ctr"/>
              <a:endParaRPr lang="tr-TR" sz="1200" b="1" dirty="0" smtClean="0">
                <a:solidFill>
                  <a:srgbClr val="FF0000"/>
                </a:solidFill>
                <a:latin typeface="Times New Roman" pitchFamily="18" charset="0"/>
                <a:cs typeface="Times New Roman" pitchFamily="18" charset="0"/>
              </a:endParaRPr>
            </a:p>
            <a:p>
              <a:pPr algn="ctr"/>
              <a:r>
                <a:rPr lang="tr-TR" sz="2800" dirty="0" smtClean="0">
                  <a:solidFill>
                    <a:srgbClr val="C00000"/>
                  </a:solidFill>
                  <a:latin typeface="Vivaldi" pitchFamily="66" charset="0"/>
                  <a:cs typeface="Times New Roman" pitchFamily="18" charset="0"/>
                </a:rPr>
                <a:t>Dadaşkent Merkez Camii </a:t>
              </a:r>
              <a:r>
                <a:rPr lang="tr-TR" sz="2800" dirty="0" err="1" smtClean="0">
                  <a:solidFill>
                    <a:srgbClr val="C00000"/>
                  </a:solidFill>
                  <a:latin typeface="Vivaldi" pitchFamily="66" charset="0"/>
                  <a:cs typeface="Times New Roman" pitchFamily="18" charset="0"/>
                </a:rPr>
                <a:t>Imam</a:t>
              </a:r>
              <a:r>
                <a:rPr lang="tr-TR" sz="2800" dirty="0" smtClean="0">
                  <a:solidFill>
                    <a:srgbClr val="C00000"/>
                  </a:solidFill>
                  <a:latin typeface="Vivaldi" pitchFamily="66" charset="0"/>
                  <a:cs typeface="Times New Roman" pitchFamily="18" charset="0"/>
                </a:rPr>
                <a:t> Hatibi</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tr-TR" sz="2400" b="1" u="sng" dirty="0" smtClean="0">
                <a:solidFill>
                  <a:srgbClr val="C00000"/>
                </a:solidFill>
                <a:latin typeface="Times New Roman" pitchFamily="18" charset="0"/>
                <a:cs typeface="Times New Roman" pitchFamily="18" charset="0"/>
              </a:rPr>
              <a:t>1. İMAN VE MÜMİN</a:t>
            </a:r>
          </a:p>
          <a:p>
            <a:pPr algn="ctr">
              <a:buNone/>
            </a:pPr>
            <a:r>
              <a:rPr lang="tr-TR" sz="2400" dirty="0" smtClean="0">
                <a:solidFill>
                  <a:schemeClr val="tx1"/>
                </a:solidFill>
                <a:latin typeface="Times New Roman" pitchFamily="18" charset="0"/>
                <a:cs typeface="Times New Roman" pitchFamily="18" charset="0"/>
              </a:rPr>
              <a:t>    	İ</a:t>
            </a:r>
            <a:r>
              <a:rPr lang="tr-TR" sz="2400" b="1" dirty="0" smtClean="0">
                <a:solidFill>
                  <a:schemeClr val="tx1"/>
                </a:solidFill>
                <a:latin typeface="Times New Roman" pitchFamily="18" charset="0"/>
                <a:cs typeface="Times New Roman" pitchFamily="18" charset="0"/>
              </a:rPr>
              <a:t>man</a:t>
            </a:r>
            <a:r>
              <a:rPr lang="tr-TR" sz="2400" dirty="0" smtClean="0">
                <a:solidFill>
                  <a:schemeClr val="tx1"/>
                </a:solidFill>
                <a:latin typeface="Times New Roman" pitchFamily="18" charset="0"/>
                <a:cs typeface="Times New Roman" pitchFamily="18" charset="0"/>
              </a:rPr>
              <a:t>; Hz. Peygamber (a.s.)'</a:t>
            </a:r>
            <a:r>
              <a:rPr lang="tr-TR" sz="2400" dirty="0" err="1" smtClean="0">
                <a:solidFill>
                  <a:schemeClr val="tx1"/>
                </a:solidFill>
                <a:latin typeface="Times New Roman" pitchFamily="18" charset="0"/>
                <a:cs typeface="Times New Roman" pitchFamily="18" charset="0"/>
              </a:rPr>
              <a:t>ın</a:t>
            </a:r>
            <a:r>
              <a:rPr lang="tr-TR" sz="2400" dirty="0" smtClean="0">
                <a:solidFill>
                  <a:schemeClr val="tx1"/>
                </a:solidFill>
                <a:latin typeface="Times New Roman" pitchFamily="18" charset="0"/>
                <a:cs typeface="Times New Roman" pitchFamily="18" charset="0"/>
              </a:rPr>
              <a:t> Allah’tan getirdiği </a:t>
            </a:r>
            <a:r>
              <a:rPr lang="tr-TR" sz="2400" dirty="0" err="1" smtClean="0">
                <a:solidFill>
                  <a:schemeClr val="tx1"/>
                </a:solidFill>
                <a:latin typeface="Times New Roman" pitchFamily="18" charset="0"/>
                <a:cs typeface="Times New Roman" pitchFamily="18" charset="0"/>
              </a:rPr>
              <a:t>dînî</a:t>
            </a:r>
            <a:r>
              <a:rPr lang="tr-TR" sz="2400" dirty="0" smtClean="0">
                <a:solidFill>
                  <a:schemeClr val="tx1"/>
                </a:solidFill>
                <a:latin typeface="Times New Roman" pitchFamily="18" charset="0"/>
                <a:cs typeface="Times New Roman" pitchFamily="18" charset="0"/>
              </a:rPr>
              <a:t> hükümleri, kesin olarak kalp ile tasdik etmek, onun haber verdiği şeyleri tereddütsüz kabul etmek, bunların gerçek ve doğru olduğuna inanmak demektir. Bu kimseye </a:t>
            </a:r>
            <a:r>
              <a:rPr lang="tr-TR" sz="2400" b="1" dirty="0" err="1" smtClean="0">
                <a:solidFill>
                  <a:schemeClr val="tx1"/>
                </a:solidFill>
                <a:latin typeface="Times New Roman" pitchFamily="18" charset="0"/>
                <a:cs typeface="Times New Roman" pitchFamily="18" charset="0"/>
              </a:rPr>
              <a:t>mü’min</a:t>
            </a:r>
            <a:r>
              <a:rPr lang="tr-TR" sz="2400" b="1" dirty="0" smtClean="0">
                <a:solidFill>
                  <a:schemeClr val="tx1"/>
                </a:solidFill>
                <a:latin typeface="Times New Roman" pitchFamily="18" charset="0"/>
                <a:cs typeface="Times New Roman" pitchFamily="18" charset="0"/>
              </a:rPr>
              <a:t> </a:t>
            </a:r>
            <a:r>
              <a:rPr lang="tr-TR" sz="2400" dirty="0" smtClean="0">
                <a:solidFill>
                  <a:schemeClr val="tx1"/>
                </a:solidFill>
                <a:latin typeface="Times New Roman" pitchFamily="18" charset="0"/>
                <a:cs typeface="Times New Roman" pitchFamily="18" charset="0"/>
              </a:rPr>
              <a:t>denir.</a:t>
            </a:r>
            <a:endParaRPr lang="tr-TR" sz="2400"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500858" cy="2643206"/>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smtClean="0">
                <a:solidFill>
                  <a:srgbClr val="C00000"/>
                </a:solidFill>
                <a:latin typeface="Times New Roman" pitchFamily="18" charset="0"/>
                <a:cs typeface="Times New Roman" pitchFamily="18" charset="0"/>
              </a:rPr>
              <a:t>MÜMİNLER İMANIN ŞARTLARI</a:t>
            </a:r>
          </a:p>
          <a:p>
            <a:pPr marL="342900" indent="-342900">
              <a:buFont typeface="+mj-lt"/>
              <a:buAutoNum type="arabicPeriod"/>
            </a:pPr>
            <a:r>
              <a:rPr lang="tr-TR" sz="2000" b="1" dirty="0" smtClean="0">
                <a:solidFill>
                  <a:srgbClr val="FFFF00"/>
                </a:solidFill>
                <a:latin typeface="Times New Roman" pitchFamily="18" charset="0"/>
                <a:cs typeface="Times New Roman" pitchFamily="18" charset="0"/>
              </a:rPr>
              <a:t>Allah’a  </a:t>
            </a:r>
          </a:p>
          <a:p>
            <a:pPr marL="342900" indent="-342900">
              <a:buFont typeface="+mj-lt"/>
              <a:buAutoNum type="arabicPeriod"/>
            </a:pPr>
            <a:r>
              <a:rPr lang="tr-TR" sz="2000" b="1" dirty="0" smtClean="0">
                <a:solidFill>
                  <a:schemeClr val="tx1"/>
                </a:solidFill>
                <a:latin typeface="Times New Roman" pitchFamily="18" charset="0"/>
                <a:cs typeface="Times New Roman" pitchFamily="18" charset="0"/>
              </a:rPr>
              <a:t>Meleklerine, </a:t>
            </a:r>
          </a:p>
          <a:p>
            <a:pPr marL="342900" indent="-342900">
              <a:buFont typeface="+mj-lt"/>
              <a:buAutoNum type="arabicPeriod"/>
            </a:pPr>
            <a:r>
              <a:rPr lang="tr-TR" sz="2000" b="1" dirty="0" smtClean="0">
                <a:solidFill>
                  <a:srgbClr val="0070C0"/>
                </a:solidFill>
                <a:latin typeface="Times New Roman" pitchFamily="18" charset="0"/>
                <a:cs typeface="Times New Roman" pitchFamily="18" charset="0"/>
              </a:rPr>
              <a:t>Kitaplarına </a:t>
            </a:r>
          </a:p>
          <a:p>
            <a:pPr marL="342900" indent="-342900">
              <a:buFont typeface="+mj-lt"/>
              <a:buAutoNum type="arabicPeriod"/>
            </a:pPr>
            <a:r>
              <a:rPr lang="tr-TR" sz="2000" b="1" dirty="0" smtClean="0">
                <a:solidFill>
                  <a:srgbClr val="7030A0"/>
                </a:solidFill>
                <a:latin typeface="Times New Roman" pitchFamily="18" charset="0"/>
                <a:cs typeface="Times New Roman" pitchFamily="18" charset="0"/>
              </a:rPr>
              <a:t>Peygamberlerine</a:t>
            </a:r>
          </a:p>
          <a:p>
            <a:pPr marL="342900" indent="-342900">
              <a:buFont typeface="+mj-lt"/>
              <a:buAutoNum type="arabicPeriod"/>
            </a:pPr>
            <a:r>
              <a:rPr lang="tr-TR" sz="2000" b="1" dirty="0" err="1" smtClean="0">
                <a:solidFill>
                  <a:schemeClr val="accent6">
                    <a:lumMod val="60000"/>
                    <a:lumOff val="40000"/>
                  </a:schemeClr>
                </a:solidFill>
                <a:latin typeface="Times New Roman" pitchFamily="18" charset="0"/>
                <a:cs typeface="Times New Roman" pitchFamily="18" charset="0"/>
              </a:rPr>
              <a:t>Ahiret</a:t>
            </a:r>
            <a:r>
              <a:rPr lang="tr-TR" sz="2000" b="1" dirty="0" smtClean="0">
                <a:solidFill>
                  <a:schemeClr val="accent6">
                    <a:lumMod val="60000"/>
                    <a:lumOff val="40000"/>
                  </a:schemeClr>
                </a:solidFill>
                <a:latin typeface="Times New Roman" pitchFamily="18" charset="0"/>
                <a:cs typeface="Times New Roman" pitchFamily="18" charset="0"/>
              </a:rPr>
              <a:t> Gününe</a:t>
            </a:r>
          </a:p>
          <a:p>
            <a:pPr marL="342900" indent="-342900">
              <a:buFont typeface="+mj-lt"/>
              <a:buAutoNum type="arabicPeriod"/>
            </a:pPr>
            <a:r>
              <a:rPr lang="tr-TR" sz="2000" b="1" dirty="0" smtClean="0">
                <a:solidFill>
                  <a:srgbClr val="FFC000"/>
                </a:solidFill>
                <a:latin typeface="Times New Roman" pitchFamily="18" charset="0"/>
                <a:cs typeface="Times New Roman" pitchFamily="18" charset="0"/>
              </a:rPr>
              <a:t>Kaza, Kader, Hayır Ve Şerrin Allah’tan Olduğu</a:t>
            </a:r>
            <a:r>
              <a:rPr lang="tr-TR" sz="2000" b="1" dirty="0" smtClean="0">
                <a:solidFill>
                  <a:srgbClr val="FFFF00"/>
                </a:solidFill>
                <a:latin typeface="Times New Roman" pitchFamily="18" charset="0"/>
                <a:cs typeface="Times New Roman" pitchFamily="18" charset="0"/>
              </a:rPr>
              <a:t>na </a:t>
            </a:r>
            <a:r>
              <a:rPr lang="tr-TR" sz="2800" b="1" dirty="0" smtClean="0">
                <a:solidFill>
                  <a:srgbClr val="C00000"/>
                </a:solidFill>
                <a:latin typeface="Times New Roman" pitchFamily="18" charset="0"/>
                <a:cs typeface="Times New Roman" pitchFamily="18" charset="0"/>
              </a:rPr>
              <a:t>İNANIRLAR</a:t>
            </a:r>
            <a:r>
              <a:rPr lang="tr-TR" sz="2800" dirty="0" smtClean="0">
                <a:solidFill>
                  <a:schemeClr val="tx1"/>
                </a:solidFill>
                <a:latin typeface="Times New Roman" pitchFamily="18" charset="0"/>
                <a:cs typeface="Times New Roman" pitchFamily="18" charset="0"/>
              </a:rPr>
              <a:t> </a:t>
            </a:r>
            <a:endParaRPr lang="tr-TR" sz="32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ar-SA" sz="3200" b="1" dirty="0" smtClean="0">
                <a:solidFill>
                  <a:schemeClr val="tx1"/>
                </a:solidFill>
                <a:latin typeface="Times New Roman" pitchFamily="18" charset="0"/>
                <a:cs typeface="Times New Roman" pitchFamily="18" charset="0"/>
              </a:rPr>
              <a:t>آمَنَ الرَّسُولُ بِمَا أُنْزِلَ إِلَيْهِ مِنْ رَبِّهِ وَالْمُؤْمِنُونَ كُلٌّ آمَنَ بِاللَّهِ وَمَلَائِكَتِهِ وَكُتُبِهِ وَرُسُلِهِ لاَ نُفَرِّقُ بَيْنَ أَحَدٍ مِنْ رُسُلِهِ وَقَالُوا سَمِعْنَا وَأَطَعْنَا  غُفْرَانَكَ رَبَّنَا وَإِلَيْكَ الْمَصِيرُ</a:t>
            </a:r>
            <a:endParaRPr lang="tr-TR" sz="3200"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500858" cy="2643206"/>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i="1" dirty="0" smtClean="0">
                <a:solidFill>
                  <a:schemeClr val="tx1"/>
                </a:solidFill>
                <a:latin typeface="Times New Roman" pitchFamily="18" charset="0"/>
                <a:cs typeface="Times New Roman" pitchFamily="18" charset="0"/>
              </a:rPr>
              <a:t>	“</a:t>
            </a:r>
            <a:r>
              <a:rPr lang="tr-TR" sz="2000" dirty="0" smtClean="0">
                <a:solidFill>
                  <a:schemeClr val="tx1"/>
                </a:solidFill>
                <a:latin typeface="Times New Roman" pitchFamily="18" charset="0"/>
                <a:cs typeface="Times New Roman" pitchFamily="18" charset="0"/>
              </a:rPr>
              <a:t>Peygamber, Rabbinden kendisine indirilene iman etti, müminler de (iman ettiler). Her biri;</a:t>
            </a:r>
          </a:p>
          <a:p>
            <a:pPr algn="just"/>
            <a:r>
              <a:rPr lang="tr-TR" sz="2000" dirty="0" smtClean="0">
                <a:solidFill>
                  <a:schemeClr val="tx1"/>
                </a:solidFill>
                <a:latin typeface="Times New Roman" pitchFamily="18" charset="0"/>
                <a:cs typeface="Times New Roman" pitchFamily="18" charset="0"/>
              </a:rPr>
              <a:t> 	</a:t>
            </a:r>
            <a:r>
              <a:rPr lang="tr-TR" sz="2000" b="1" dirty="0" smtClean="0">
                <a:solidFill>
                  <a:srgbClr val="C00000"/>
                </a:solidFill>
                <a:latin typeface="Times New Roman" pitchFamily="18" charset="0"/>
                <a:cs typeface="Times New Roman" pitchFamily="18" charset="0"/>
              </a:rPr>
              <a:t>Allah’a, meleklerine, kitaplarına ve peygamberlerine iman ettiler </a:t>
            </a:r>
            <a:r>
              <a:rPr lang="tr-TR" sz="2000" dirty="0" smtClean="0">
                <a:solidFill>
                  <a:schemeClr val="tx1"/>
                </a:solidFill>
                <a:latin typeface="Times New Roman" pitchFamily="18" charset="0"/>
                <a:cs typeface="Times New Roman" pitchFamily="18" charset="0"/>
              </a:rPr>
              <a:t>ve şöyle dediler: Onun Peygamberlerinden hiçbirini (diğerinden) ayırt etmeyiz. Şöyle de dediler: “</a:t>
            </a:r>
            <a:r>
              <a:rPr lang="tr-TR" sz="2800" b="1" u="sng" dirty="0" smtClean="0">
                <a:solidFill>
                  <a:srgbClr val="C00000"/>
                </a:solidFill>
                <a:latin typeface="Times New Roman" pitchFamily="18" charset="0"/>
                <a:cs typeface="Times New Roman" pitchFamily="18" charset="0"/>
              </a:rPr>
              <a:t>İşittik ve itaat ettik. </a:t>
            </a:r>
            <a:r>
              <a:rPr lang="tr-TR" sz="2000" dirty="0" smtClean="0">
                <a:solidFill>
                  <a:schemeClr val="tx1"/>
                </a:solidFill>
                <a:latin typeface="Times New Roman" pitchFamily="18" charset="0"/>
                <a:cs typeface="Times New Roman" pitchFamily="18" charset="0"/>
              </a:rPr>
              <a:t>Ey Rabbimiz! Senden bağışlama dileriz. Sonunda dönüş yalnız sanadır” </a:t>
            </a:r>
            <a:r>
              <a:rPr lang="tr-TR" sz="1200" dirty="0" smtClean="0">
                <a:solidFill>
                  <a:schemeClr val="tx1"/>
                </a:solidFill>
                <a:latin typeface="Times New Roman" pitchFamily="18" charset="0"/>
                <a:cs typeface="Times New Roman" pitchFamily="18" charset="0"/>
              </a:rPr>
              <a:t>( Bakara; 2 / 285 ) </a:t>
            </a:r>
            <a:endParaRPr lang="tr-TR" sz="28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tr-TR" sz="2400" b="1" u="sng" dirty="0" smtClean="0">
                <a:solidFill>
                  <a:srgbClr val="C00000"/>
                </a:solidFill>
                <a:latin typeface="Times New Roman" pitchFamily="18" charset="0"/>
                <a:cs typeface="Times New Roman" pitchFamily="18" charset="0"/>
              </a:rPr>
              <a:t>2. KÜFÜR VE K A F İ R</a:t>
            </a:r>
          </a:p>
          <a:p>
            <a:pPr algn="ctr">
              <a:buNone/>
            </a:pPr>
            <a:r>
              <a:rPr lang="tr-TR" sz="2000" b="1" dirty="0" smtClean="0">
                <a:solidFill>
                  <a:schemeClr val="tx1"/>
                </a:solidFill>
                <a:latin typeface="Times New Roman" pitchFamily="18" charset="0"/>
                <a:cs typeface="Times New Roman" pitchFamily="18" charset="0"/>
              </a:rPr>
              <a:t>Küfür</a:t>
            </a:r>
            <a:r>
              <a:rPr lang="tr-TR" sz="2000" dirty="0" smtClean="0">
                <a:solidFill>
                  <a:schemeClr val="tx1"/>
                </a:solidFill>
                <a:latin typeface="Times New Roman" pitchFamily="18" charset="0"/>
                <a:cs typeface="Times New Roman" pitchFamily="18" charset="0"/>
              </a:rPr>
              <a:t>; Hz. Peygamberi ve onun Allah’tan getirdiği kesinlikle sabit olan şeyleri yalanlamak, tevatür yoluyla bize ulaşmış bulunan dini hükümlerden birini ya da birkaçını inkar etmektir. </a:t>
            </a:r>
            <a:r>
              <a:rPr lang="tr-TR" sz="2000" b="1" dirty="0" smtClean="0">
                <a:solidFill>
                  <a:schemeClr val="tx1"/>
                </a:solidFill>
                <a:latin typeface="Times New Roman" pitchFamily="18" charset="0"/>
                <a:cs typeface="Times New Roman" pitchFamily="18" charset="0"/>
              </a:rPr>
              <a:t>Küfür</a:t>
            </a:r>
            <a:r>
              <a:rPr lang="tr-TR" sz="2000" dirty="0" smtClean="0">
                <a:solidFill>
                  <a:schemeClr val="tx1"/>
                </a:solidFill>
                <a:latin typeface="Times New Roman" pitchFamily="18" charset="0"/>
                <a:cs typeface="Times New Roman" pitchFamily="18" charset="0"/>
              </a:rPr>
              <a:t> kelimesi inkarın her çeşidini ifade eder. İman esaslarını inkâr eden kimseye </a:t>
            </a:r>
            <a:r>
              <a:rPr lang="tr-TR" sz="2000" b="1" dirty="0" smtClean="0">
                <a:solidFill>
                  <a:schemeClr val="tx1"/>
                </a:solidFill>
                <a:latin typeface="Times New Roman" pitchFamily="18" charset="0"/>
                <a:cs typeface="Times New Roman" pitchFamily="18" charset="0"/>
              </a:rPr>
              <a:t>kâfir</a:t>
            </a:r>
            <a:r>
              <a:rPr lang="tr-TR" sz="2000" dirty="0" smtClean="0">
                <a:solidFill>
                  <a:schemeClr val="tx1"/>
                </a:solidFill>
                <a:latin typeface="Times New Roman" pitchFamily="18" charset="0"/>
                <a:cs typeface="Times New Roman" pitchFamily="18" charset="0"/>
              </a:rPr>
              <a:t> denir.</a:t>
            </a:r>
            <a:endParaRPr lang="tr-TR" sz="2000"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786610" cy="2928958"/>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smtClean="0">
                <a:solidFill>
                  <a:schemeClr val="tx1"/>
                </a:solidFill>
                <a:latin typeface="Times New Roman" pitchFamily="18" charset="0"/>
                <a:cs typeface="Times New Roman" pitchFamily="18" charset="0"/>
              </a:rPr>
              <a:t>	</a:t>
            </a:r>
            <a:r>
              <a:rPr lang="tr-TR" sz="2000" u="sng" dirty="0" smtClean="0">
                <a:solidFill>
                  <a:schemeClr val="tx1"/>
                </a:solidFill>
                <a:latin typeface="Times New Roman" pitchFamily="18" charset="0"/>
                <a:cs typeface="Times New Roman" pitchFamily="18" charset="0"/>
              </a:rPr>
              <a:t>Bir insanın kâfir olması için iman esaslarının tamamını inkâr etmesi şart değildir,</a:t>
            </a:r>
            <a:r>
              <a:rPr lang="tr-TR" sz="2400" u="sng" dirty="0" smtClean="0">
                <a:solidFill>
                  <a:schemeClr val="tx1"/>
                </a:solidFill>
                <a:latin typeface="Times New Roman" pitchFamily="18" charset="0"/>
                <a:cs typeface="Times New Roman" pitchFamily="18" charset="0"/>
              </a:rPr>
              <a:t> </a:t>
            </a:r>
            <a:r>
              <a:rPr lang="tr-TR" sz="2400" b="1" u="sng" dirty="0" err="1" smtClean="0">
                <a:solidFill>
                  <a:srgbClr val="FFFF00"/>
                </a:solidFill>
                <a:latin typeface="Times New Roman" pitchFamily="18" charset="0"/>
                <a:cs typeface="Times New Roman" pitchFamily="18" charset="0"/>
              </a:rPr>
              <a:t>Kur'ân</a:t>
            </a:r>
            <a:r>
              <a:rPr lang="tr-TR" sz="2400" b="1" u="sng" dirty="0" smtClean="0">
                <a:solidFill>
                  <a:srgbClr val="FFFF00"/>
                </a:solidFill>
                <a:latin typeface="Times New Roman" pitchFamily="18" charset="0"/>
                <a:cs typeface="Times New Roman" pitchFamily="18" charset="0"/>
              </a:rPr>
              <a:t> </a:t>
            </a:r>
            <a:r>
              <a:rPr lang="tr-TR" sz="2400" b="1" u="sng" dirty="0" err="1" smtClean="0">
                <a:solidFill>
                  <a:srgbClr val="FFFF00"/>
                </a:solidFill>
                <a:latin typeface="Times New Roman" pitchFamily="18" charset="0"/>
                <a:cs typeface="Times New Roman" pitchFamily="18" charset="0"/>
              </a:rPr>
              <a:t>âyetlerinden</a:t>
            </a:r>
            <a:r>
              <a:rPr lang="tr-TR" sz="2400" b="1" u="sng" dirty="0" smtClean="0">
                <a:solidFill>
                  <a:srgbClr val="FFFF00"/>
                </a:solidFill>
                <a:latin typeface="Times New Roman" pitchFamily="18" charset="0"/>
                <a:cs typeface="Times New Roman" pitchFamily="18" charset="0"/>
              </a:rPr>
              <a:t> birini, bir helalı veya bir haramı, bir emir veya bir yasağı veya </a:t>
            </a:r>
            <a:r>
              <a:rPr lang="tr-TR" sz="2400" b="1" u="sng" dirty="0" err="1" smtClean="0">
                <a:solidFill>
                  <a:srgbClr val="FFFF00"/>
                </a:solidFill>
                <a:latin typeface="Times New Roman" pitchFamily="18" charset="0"/>
                <a:cs typeface="Times New Roman" pitchFamily="18" charset="0"/>
              </a:rPr>
              <a:t>dînî</a:t>
            </a:r>
            <a:r>
              <a:rPr lang="tr-TR" sz="2400" b="1" u="sng" dirty="0" smtClean="0">
                <a:solidFill>
                  <a:srgbClr val="FFFF00"/>
                </a:solidFill>
                <a:latin typeface="Times New Roman" pitchFamily="18" charset="0"/>
                <a:cs typeface="Times New Roman" pitchFamily="18" charset="0"/>
              </a:rPr>
              <a:t> bir hükmü inkâr etse veya beğenmeyip küçümsese kâfir olur</a:t>
            </a:r>
            <a:r>
              <a:rPr lang="tr-TR" sz="2400" b="1" dirty="0" smtClean="0">
                <a:solidFill>
                  <a:srgbClr val="FFFF00"/>
                </a:solidFill>
                <a:latin typeface="Times New Roman" pitchFamily="18" charset="0"/>
                <a:cs typeface="Times New Roman" pitchFamily="18" charset="0"/>
              </a:rPr>
              <a:t>.</a:t>
            </a:r>
          </a:p>
          <a:p>
            <a:pPr algn="just"/>
            <a:r>
              <a:rPr lang="tr-TR" sz="2400" dirty="0" smtClean="0">
                <a:solidFill>
                  <a:schemeClr val="tx1"/>
                </a:solidFill>
                <a:latin typeface="Times New Roman" pitchFamily="18" charset="0"/>
                <a:cs typeface="Times New Roman" pitchFamily="18" charset="0"/>
              </a:rPr>
              <a:t>	</a:t>
            </a:r>
            <a:r>
              <a:rPr lang="tr-TR" sz="2000" dirty="0" smtClean="0">
                <a:solidFill>
                  <a:schemeClr val="tx1"/>
                </a:solidFill>
                <a:latin typeface="Times New Roman" pitchFamily="18" charset="0"/>
                <a:cs typeface="Times New Roman" pitchFamily="18" charset="0"/>
              </a:rPr>
              <a:t>Bir insan kâfir olarak ölürse ebedi olarak cehennemde kalır. </a:t>
            </a:r>
            <a:endParaRPr lang="tr-TR" sz="24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u="sng" dirty="0" smtClean="0">
                <a:solidFill>
                  <a:srgbClr val="C00000"/>
                </a:solidFill>
                <a:latin typeface="Times New Roman" pitchFamily="18" charset="0"/>
                <a:cs typeface="Times New Roman" pitchFamily="18" charset="0"/>
              </a:rPr>
              <a:t>3. ŞİRK VE MÜŞRİK</a:t>
            </a:r>
          </a:p>
          <a:p>
            <a:pPr algn="ctr"/>
            <a:r>
              <a:rPr lang="tr-TR" sz="2400" dirty="0" smtClean="0">
                <a:solidFill>
                  <a:schemeClr val="tx1"/>
                </a:solidFill>
                <a:latin typeface="Times New Roman" pitchFamily="18" charset="0"/>
                <a:cs typeface="Times New Roman" pitchFamily="18" charset="0"/>
              </a:rPr>
              <a:t>"</a:t>
            </a:r>
            <a:r>
              <a:rPr lang="tr-TR" sz="2400" b="1" dirty="0" smtClean="0">
                <a:solidFill>
                  <a:schemeClr val="tx1"/>
                </a:solidFill>
                <a:latin typeface="Times New Roman" pitchFamily="18" charset="0"/>
                <a:cs typeface="Times New Roman" pitchFamily="18" charset="0"/>
              </a:rPr>
              <a:t>Şirk</a:t>
            </a:r>
            <a:r>
              <a:rPr lang="tr-TR" sz="2400" dirty="0" smtClean="0">
                <a:solidFill>
                  <a:schemeClr val="tx1"/>
                </a:solidFill>
                <a:latin typeface="Times New Roman" pitchFamily="18" charset="0"/>
                <a:cs typeface="Times New Roman" pitchFamily="18" charset="0"/>
              </a:rPr>
              <a:t>"; insanın imanında veya ibadetinde Allah'a başkalarını ortak  koşması, Allah'ın zat, isim ve sıfatlarında eşi ve ortağı olduğunu, Allah'tan başka ilahlar bulunduğunu kabul etmesi demektir. Allah'a şirk koşan kimseye "</a:t>
            </a:r>
            <a:r>
              <a:rPr lang="tr-TR" sz="2400" b="1" dirty="0" smtClean="0">
                <a:solidFill>
                  <a:schemeClr val="tx1"/>
                </a:solidFill>
                <a:latin typeface="Times New Roman" pitchFamily="18" charset="0"/>
                <a:cs typeface="Times New Roman" pitchFamily="18" charset="0"/>
              </a:rPr>
              <a:t>müşrik</a:t>
            </a:r>
            <a:r>
              <a:rPr lang="tr-TR" sz="2400" dirty="0" smtClean="0">
                <a:solidFill>
                  <a:schemeClr val="tx1"/>
                </a:solidFill>
                <a:latin typeface="Times New Roman" pitchFamily="18" charset="0"/>
                <a:cs typeface="Times New Roman" pitchFamily="18" charset="0"/>
              </a:rPr>
              <a:t>" denir.</a:t>
            </a:r>
            <a:endParaRPr lang="tr-TR" sz="2400"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500858" cy="2643206"/>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smtClean="0">
                <a:solidFill>
                  <a:schemeClr val="tx1"/>
                </a:solidFill>
              </a:rPr>
              <a:t>	Şirk, küfrün çeşitlerinden biridir. Her müşrik kâfirdir, ancak her kâfir müşrik değildir. Çünkü küfür, iman esaslarından birini inkâr etmekle ortaya çıkarken şirk'te inkâr olmayabilir.</a:t>
            </a:r>
            <a:endParaRPr lang="tr-TR" sz="28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u="sng" dirty="0" smtClean="0">
                <a:solidFill>
                  <a:srgbClr val="C00000"/>
                </a:solidFill>
                <a:latin typeface="Times New Roman" pitchFamily="18" charset="0"/>
                <a:cs typeface="Times New Roman" pitchFamily="18" charset="0"/>
              </a:rPr>
              <a:t>4. NİFAK VE MÜNAFIK</a:t>
            </a:r>
            <a:endParaRPr lang="tr-TR" sz="2000" u="sng" dirty="0" smtClean="0">
              <a:solidFill>
                <a:srgbClr val="C00000"/>
              </a:solidFill>
              <a:latin typeface="Times New Roman" pitchFamily="18" charset="0"/>
              <a:cs typeface="Times New Roman" pitchFamily="18" charset="0"/>
            </a:endParaRPr>
          </a:p>
          <a:p>
            <a:pPr algn="ctr"/>
            <a:r>
              <a:rPr lang="tr-TR" sz="2000" dirty="0" smtClean="0">
                <a:solidFill>
                  <a:schemeClr val="tx1"/>
                </a:solidFill>
                <a:latin typeface="Times New Roman" pitchFamily="18" charset="0"/>
                <a:cs typeface="Times New Roman" pitchFamily="18" charset="0"/>
              </a:rPr>
              <a:t> "</a:t>
            </a:r>
            <a:r>
              <a:rPr lang="tr-TR" sz="2000" b="1" dirty="0" smtClean="0">
                <a:solidFill>
                  <a:schemeClr val="tx1"/>
                </a:solidFill>
                <a:latin typeface="Times New Roman" pitchFamily="18" charset="0"/>
                <a:cs typeface="Times New Roman" pitchFamily="18" charset="0"/>
              </a:rPr>
              <a:t>Nifak</a:t>
            </a:r>
            <a:r>
              <a:rPr lang="tr-TR" sz="2000" dirty="0" smtClean="0">
                <a:solidFill>
                  <a:schemeClr val="tx1"/>
                </a:solidFill>
                <a:latin typeface="Times New Roman" pitchFamily="18" charset="0"/>
                <a:cs typeface="Times New Roman" pitchFamily="18" charset="0"/>
              </a:rPr>
              <a:t>"; gizli yola girmek, iki yüzlülük etmek, dininde olduğundan başka türlü görünmek, içindekinin zıddını dışarıya yansıtmak demektir. Böyle davranışta bulunan kimseye </a:t>
            </a:r>
            <a:r>
              <a:rPr lang="tr-TR" sz="2000" b="1" dirty="0" smtClean="0">
                <a:solidFill>
                  <a:schemeClr val="tx1"/>
                </a:solidFill>
                <a:latin typeface="Times New Roman" pitchFamily="18" charset="0"/>
                <a:cs typeface="Times New Roman" pitchFamily="18" charset="0"/>
              </a:rPr>
              <a:t>münafık</a:t>
            </a:r>
            <a:r>
              <a:rPr lang="tr-TR" sz="2000" dirty="0" smtClean="0">
                <a:solidFill>
                  <a:schemeClr val="tx1"/>
                </a:solidFill>
                <a:latin typeface="Times New Roman" pitchFamily="18" charset="0"/>
                <a:cs typeface="Times New Roman" pitchFamily="18" charset="0"/>
              </a:rPr>
              <a:t> denir. </a:t>
            </a:r>
            <a:endParaRPr lang="tr-TR" sz="2000" dirty="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500858" cy="2643206"/>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b="1" u="sng" dirty="0" smtClean="0">
                <a:solidFill>
                  <a:schemeClr val="tx1"/>
                </a:solidFill>
                <a:latin typeface="Times New Roman" pitchFamily="18" charset="0"/>
                <a:cs typeface="Times New Roman" pitchFamily="18" charset="0"/>
              </a:rPr>
              <a:t>Münafık</a:t>
            </a:r>
            <a:r>
              <a:rPr lang="tr-TR" sz="2800" u="sng" dirty="0" smtClean="0">
                <a:solidFill>
                  <a:schemeClr val="tx1"/>
                </a:solidFill>
                <a:latin typeface="Times New Roman" pitchFamily="18" charset="0"/>
                <a:cs typeface="Times New Roman" pitchFamily="18" charset="0"/>
              </a:rPr>
              <a:t>, </a:t>
            </a:r>
            <a:r>
              <a:rPr lang="tr-TR" sz="2800" u="sng" dirty="0" smtClean="0">
                <a:solidFill>
                  <a:srgbClr val="C00000"/>
                </a:solidFill>
                <a:latin typeface="Times New Roman" pitchFamily="18" charset="0"/>
                <a:cs typeface="Times New Roman" pitchFamily="18" charset="0"/>
              </a:rPr>
              <a:t>kalbi ile iman etmediği halde bir takım çıkarları sebebiyle mümin olduğunu söyleyen kimsedir</a:t>
            </a:r>
            <a:r>
              <a:rPr lang="tr-TR" sz="2800" u="sng" dirty="0" smtClean="0">
                <a:solidFill>
                  <a:schemeClr val="tx1"/>
                </a:solidFill>
                <a:latin typeface="Times New Roman" pitchFamily="18" charset="0"/>
                <a:cs typeface="Times New Roman" pitchFamily="18" charset="0"/>
              </a:rPr>
              <a:t>. </a:t>
            </a:r>
          </a:p>
          <a:p>
            <a:pPr algn="just"/>
            <a:r>
              <a:rPr lang="tr-TR" sz="2800" u="sng" dirty="0" smtClean="0">
                <a:solidFill>
                  <a:schemeClr val="tx1"/>
                </a:solidFill>
                <a:latin typeface="Times New Roman" pitchFamily="18" charset="0"/>
                <a:cs typeface="Times New Roman" pitchFamily="18" charset="0"/>
              </a:rPr>
              <a:t>Her münafık kâfirdir.</a:t>
            </a:r>
            <a:endParaRPr lang="tr-TR" sz="28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pic>
        <p:nvPicPr>
          <p:cNvPr id="12" name="11 Resim" descr="images.jpg"/>
          <p:cNvPicPr>
            <a:picLocks noChangeAspect="1"/>
          </p:cNvPicPr>
          <p:nvPr/>
        </p:nvPicPr>
        <p:blipFill>
          <a:blip r:embed="rId5"/>
          <a:stretch>
            <a:fillRect/>
          </a:stretch>
        </p:blipFill>
        <p:spPr>
          <a:xfrm>
            <a:off x="6429388" y="2857496"/>
            <a:ext cx="2714612" cy="3714776"/>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dirty="0" smtClean="0">
                <a:solidFill>
                  <a:schemeClr val="tx1"/>
                </a:solidFill>
                <a:latin typeface="Times New Roman" pitchFamily="18" charset="0"/>
                <a:cs typeface="Times New Roman" pitchFamily="18" charset="0"/>
              </a:rPr>
              <a:t>وَمِنَ النَّاسِ مَنْ يَقُولُ اٰمَنَّا بِاللّٰهِ وَبِالْيَوْمِ الْاٰخِرِ وَمَا هُمْ بِمُؤْمِنينَ</a:t>
            </a:r>
            <a:endParaRPr lang="tr-TR" sz="2800" dirty="0" smtClean="0">
              <a:solidFill>
                <a:schemeClr val="tx1"/>
              </a:solidFill>
              <a:latin typeface="Times New Roman" pitchFamily="18" charset="0"/>
              <a:cs typeface="Times New Roman" pitchFamily="18" charset="0"/>
            </a:endParaRPr>
          </a:p>
          <a:p>
            <a:pPr algn="ctr"/>
            <a:r>
              <a:rPr lang="tr-TR" sz="2800" dirty="0" smtClean="0">
                <a:solidFill>
                  <a:schemeClr val="tx1"/>
                </a:solidFill>
                <a:latin typeface="Times New Roman" pitchFamily="18" charset="0"/>
                <a:cs typeface="Times New Roman" pitchFamily="18" charset="0"/>
              </a:rPr>
              <a:t>"İnsanlardan </a:t>
            </a:r>
            <a:r>
              <a:rPr lang="tr-TR" sz="2800" dirty="0" smtClean="0">
                <a:solidFill>
                  <a:srgbClr val="C00000"/>
                </a:solidFill>
                <a:latin typeface="Times New Roman" pitchFamily="18" charset="0"/>
                <a:cs typeface="Times New Roman" pitchFamily="18" charset="0"/>
              </a:rPr>
              <a:t>'Allah'a ve  </a:t>
            </a:r>
            <a:r>
              <a:rPr lang="tr-TR" sz="2800" dirty="0" err="1" smtClean="0">
                <a:solidFill>
                  <a:srgbClr val="C00000"/>
                </a:solidFill>
                <a:latin typeface="Times New Roman" pitchFamily="18" charset="0"/>
                <a:cs typeface="Times New Roman" pitchFamily="18" charset="0"/>
              </a:rPr>
              <a:t>âhiret</a:t>
            </a:r>
            <a:r>
              <a:rPr lang="tr-TR" sz="2800" dirty="0" smtClean="0">
                <a:solidFill>
                  <a:srgbClr val="C00000"/>
                </a:solidFill>
                <a:latin typeface="Times New Roman" pitchFamily="18" charset="0"/>
                <a:cs typeface="Times New Roman" pitchFamily="18" charset="0"/>
              </a:rPr>
              <a:t> gününe iman ettik' diyenler vardır</a:t>
            </a:r>
            <a:r>
              <a:rPr lang="tr-TR" sz="2800" dirty="0" smtClean="0">
                <a:solidFill>
                  <a:schemeClr val="tx1"/>
                </a:solidFill>
                <a:latin typeface="Times New Roman" pitchFamily="18" charset="0"/>
                <a:cs typeface="Times New Roman" pitchFamily="18" charset="0"/>
              </a:rPr>
              <a:t>, ama onlar mümin değillerdir" </a:t>
            </a:r>
            <a:r>
              <a:rPr lang="tr-TR" sz="1400" dirty="0" smtClean="0">
                <a:solidFill>
                  <a:schemeClr val="tx1"/>
                </a:solidFill>
                <a:latin typeface="Times New Roman" pitchFamily="18" charset="0"/>
                <a:cs typeface="Times New Roman" pitchFamily="18" charset="0"/>
              </a:rPr>
              <a:t>(Bakara, 2/8) </a:t>
            </a:r>
            <a:endParaRPr lang="tr-TR" sz="2800" dirty="0" smtClean="0">
              <a:solidFill>
                <a:schemeClr val="tx1"/>
              </a:solidFill>
              <a:latin typeface="Times New Roman" pitchFamily="18" charset="0"/>
              <a:cs typeface="Times New Roman" pitchFamily="18" charset="0"/>
            </a:endParaRPr>
          </a:p>
        </p:txBody>
      </p:sp>
      <p:sp>
        <p:nvSpPr>
          <p:cNvPr id="9" name="8 Çapraz Köşesi Kesik Dikdörtgen"/>
          <p:cNvSpPr/>
          <p:nvPr/>
        </p:nvSpPr>
        <p:spPr>
          <a:xfrm>
            <a:off x="214282" y="3571876"/>
            <a:ext cx="6500858" cy="2643206"/>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dirty="0" smtClean="0">
                <a:solidFill>
                  <a:schemeClr val="tx1"/>
                </a:solidFill>
                <a:latin typeface="Times New Roman" pitchFamily="18" charset="0"/>
                <a:cs typeface="Times New Roman" pitchFamily="18" charset="0"/>
              </a:rPr>
              <a:t>ذٰلِكَ بِاَنَّهُمْ اٰمَنُوا ثُمَّ كَفَرُوا فَطُبِعَ عَلٰى قُلُوبِهِمْ فَهُمْ لَا يَفْقَهُونَ</a:t>
            </a:r>
            <a:endParaRPr lang="tr-TR" sz="2400" dirty="0" smtClean="0">
              <a:solidFill>
                <a:schemeClr val="tx1"/>
              </a:solidFill>
              <a:latin typeface="Times New Roman" pitchFamily="18" charset="0"/>
              <a:cs typeface="Times New Roman" pitchFamily="18" charset="0"/>
            </a:endParaRPr>
          </a:p>
          <a:p>
            <a:pPr algn="just"/>
            <a:r>
              <a:rPr lang="tr-TR" sz="2400" dirty="0" smtClean="0">
                <a:solidFill>
                  <a:schemeClr val="tx1"/>
                </a:solidFill>
                <a:latin typeface="Times New Roman" pitchFamily="18" charset="0"/>
                <a:cs typeface="Times New Roman" pitchFamily="18" charset="0"/>
              </a:rPr>
              <a:t>	"Bu (münafıkların yalancı olmaları), onların </a:t>
            </a:r>
            <a:r>
              <a:rPr lang="tr-TR" sz="2400" b="1" u="sng" dirty="0" smtClean="0">
                <a:solidFill>
                  <a:srgbClr val="FFFF00"/>
                </a:solidFill>
                <a:latin typeface="Times New Roman" pitchFamily="18" charset="0"/>
                <a:cs typeface="Times New Roman" pitchFamily="18" charset="0"/>
              </a:rPr>
              <a:t>önce iman edip sonra inkâr etmeleri</a:t>
            </a:r>
            <a:r>
              <a:rPr lang="tr-TR" sz="2400" dirty="0" smtClean="0">
                <a:solidFill>
                  <a:schemeClr val="tx1"/>
                </a:solidFill>
                <a:latin typeface="Times New Roman" pitchFamily="18" charset="0"/>
                <a:cs typeface="Times New Roman" pitchFamily="18" charset="0"/>
              </a:rPr>
              <a:t>, bu yüzden de kalplerine mühür vurulması sebebiyledir, artık onlar, anlamazlar" </a:t>
            </a:r>
            <a:r>
              <a:rPr lang="tr-TR" sz="1200" dirty="0" smtClean="0">
                <a:solidFill>
                  <a:schemeClr val="tx1"/>
                </a:solidFill>
                <a:latin typeface="Times New Roman" pitchFamily="18" charset="0"/>
                <a:cs typeface="Times New Roman" pitchFamily="18" charset="0"/>
              </a:rPr>
              <a:t>(</a:t>
            </a:r>
            <a:r>
              <a:rPr lang="tr-TR" sz="1200" dirty="0" err="1" smtClean="0">
                <a:solidFill>
                  <a:schemeClr val="tx1"/>
                </a:solidFill>
                <a:latin typeface="Times New Roman" pitchFamily="18" charset="0"/>
                <a:cs typeface="Times New Roman" pitchFamily="18" charset="0"/>
              </a:rPr>
              <a:t>Münafikun</a:t>
            </a:r>
            <a:r>
              <a:rPr lang="tr-TR" sz="1200" dirty="0" smtClean="0">
                <a:solidFill>
                  <a:schemeClr val="tx1"/>
                </a:solidFill>
                <a:latin typeface="Times New Roman" pitchFamily="18" charset="0"/>
                <a:cs typeface="Times New Roman" pitchFamily="18" charset="0"/>
              </a:rPr>
              <a:t>, 63/3)</a:t>
            </a:r>
            <a:endParaRPr lang="tr-TR" sz="24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 y="928670"/>
            <a:ext cx="9144032" cy="5715040"/>
          </a:xfrm>
          <a:prstGeom prst="rect">
            <a:avLst/>
          </a:prstGeom>
          <a:noFill/>
          <a:ln w="9525">
            <a:noFill/>
            <a:miter lim="800000"/>
            <a:headEnd/>
            <a:tailEnd/>
          </a:ln>
          <a:effectLst/>
        </p:spPr>
      </p:pic>
      <p:pic>
        <p:nvPicPr>
          <p:cNvPr id="7" name="Picture 2" descr="C:\Documents and Settings\alp\Desktop\resimler slyt ve sunular icin\ARKA PLAN RESİMLER\pa38-stripes.jpg"/>
          <p:cNvPicPr>
            <a:picLocks noChangeAspect="1" noChangeArrowheads="1"/>
          </p:cNvPicPr>
          <p:nvPr/>
        </p:nvPicPr>
        <p:blipFill>
          <a:blip r:embed="rId3"/>
          <a:srcRect/>
          <a:stretch>
            <a:fillRect/>
          </a:stretch>
        </p:blipFill>
        <p:spPr bwMode="auto">
          <a:xfrm>
            <a:off x="0" y="6643710"/>
            <a:ext cx="9144000" cy="285752"/>
          </a:xfrm>
          <a:prstGeom prst="rect">
            <a:avLst/>
          </a:prstGeom>
          <a:noFill/>
        </p:spPr>
      </p:pic>
      <p:sp>
        <p:nvSpPr>
          <p:cNvPr id="10" name="9 Çapraz Köşesi Kesik Dikdörtgen"/>
          <p:cNvSpPr/>
          <p:nvPr/>
        </p:nvSpPr>
        <p:spPr>
          <a:xfrm>
            <a:off x="142844" y="1142984"/>
            <a:ext cx="8786874" cy="1714512"/>
          </a:xfrm>
          <a:prstGeom prst="snip2Diag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rgbClr val="C00000"/>
                </a:solidFill>
                <a:latin typeface="Times New Roman" pitchFamily="18" charset="0"/>
                <a:cs typeface="Times New Roman" pitchFamily="18" charset="0"/>
              </a:rPr>
              <a:t>	Nifak(ikiyüzlülük) olayı Medine döneminde ortaya çıkmıştır.</a:t>
            </a:r>
            <a:r>
              <a:rPr lang="tr-TR" sz="2400" dirty="0" smtClean="0">
                <a:solidFill>
                  <a:srgbClr val="C00000"/>
                </a:solidFill>
                <a:latin typeface="Times New Roman" pitchFamily="18" charset="0"/>
                <a:cs typeface="Times New Roman" pitchFamily="18" charset="0"/>
              </a:rPr>
              <a:t> </a:t>
            </a:r>
            <a:r>
              <a:rPr lang="tr-TR" sz="2400" u="sng" dirty="0" smtClean="0">
                <a:solidFill>
                  <a:schemeClr val="tx1"/>
                </a:solidFill>
                <a:latin typeface="Times New Roman" pitchFamily="18" charset="0"/>
                <a:cs typeface="Times New Roman" pitchFamily="18" charset="0"/>
              </a:rPr>
              <a:t>Bazı çıkarcı insanlar menfaatleri gereği kimi zaman </a:t>
            </a:r>
            <a:r>
              <a:rPr lang="tr-TR" sz="2400" u="sng" dirty="0" err="1" smtClean="0">
                <a:solidFill>
                  <a:schemeClr val="tx1"/>
                </a:solidFill>
                <a:latin typeface="Times New Roman" pitchFamily="18" charset="0"/>
                <a:cs typeface="Times New Roman" pitchFamily="18" charset="0"/>
              </a:rPr>
              <a:t>müslümanlarla</a:t>
            </a:r>
            <a:r>
              <a:rPr lang="tr-TR" sz="2400" u="sng" dirty="0" smtClean="0">
                <a:solidFill>
                  <a:schemeClr val="tx1"/>
                </a:solidFill>
                <a:latin typeface="Times New Roman" pitchFamily="18" charset="0"/>
                <a:cs typeface="Times New Roman" pitchFamily="18" charset="0"/>
              </a:rPr>
              <a:t> kimi zaman da kâfirlerle birlikte hareket etmişlerdir.</a:t>
            </a:r>
            <a:r>
              <a:rPr lang="tr-TR" sz="2400" dirty="0" smtClean="0">
                <a:solidFill>
                  <a:schemeClr val="tx1"/>
                </a:solidFill>
                <a:latin typeface="Times New Roman" pitchFamily="18" charset="0"/>
                <a:cs typeface="Times New Roman" pitchFamily="18" charset="0"/>
              </a:rPr>
              <a:t> </a:t>
            </a:r>
            <a:r>
              <a:rPr lang="tr-TR" sz="2400" dirty="0" smtClean="0">
                <a:solidFill>
                  <a:srgbClr val="C00000"/>
                </a:solidFill>
                <a:latin typeface="Times New Roman" pitchFamily="18" charset="0"/>
                <a:cs typeface="Times New Roman" pitchFamily="18" charset="0"/>
              </a:rPr>
              <a:t>Böylece iman ve küfür gibi iki zıt inanç arasında gidip gelen insanlar ortaya çıkmıştır. </a:t>
            </a:r>
            <a:endParaRPr lang="tr-TR" sz="2400" dirty="0">
              <a:solidFill>
                <a:srgbClr val="C00000"/>
              </a:solidFill>
              <a:latin typeface="Times New Roman" pitchFamily="18" charset="0"/>
              <a:cs typeface="Times New Roman" pitchFamily="18" charset="0"/>
            </a:endParaRPr>
          </a:p>
        </p:txBody>
      </p:sp>
      <p:sp>
        <p:nvSpPr>
          <p:cNvPr id="9" name="8 Çapraz Köşesi Kesik Dikdörtgen"/>
          <p:cNvSpPr/>
          <p:nvPr/>
        </p:nvSpPr>
        <p:spPr>
          <a:xfrm>
            <a:off x="214282" y="3571876"/>
            <a:ext cx="6500858" cy="2643206"/>
          </a:xfrm>
          <a:prstGeom prst="snip2DiagRect">
            <a:avLst/>
          </a:prstGeom>
          <a:solidFill>
            <a:srgbClr val="92D05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smtClean="0">
                <a:solidFill>
                  <a:schemeClr val="tx1"/>
                </a:solidFill>
                <a:latin typeface="Times New Roman" pitchFamily="18" charset="0"/>
                <a:cs typeface="Times New Roman" pitchFamily="18" charset="0"/>
              </a:rPr>
              <a:t>	</a:t>
            </a:r>
            <a:r>
              <a:rPr lang="tr-TR" sz="2400" dirty="0" err="1" smtClean="0">
                <a:solidFill>
                  <a:schemeClr val="tx1"/>
                </a:solidFill>
                <a:latin typeface="Times New Roman" pitchFamily="18" charset="0"/>
                <a:cs typeface="Times New Roman" pitchFamily="18" charset="0"/>
              </a:rPr>
              <a:t>İbn</a:t>
            </a:r>
            <a:r>
              <a:rPr lang="tr-TR" sz="2400" dirty="0" smtClean="0">
                <a:solidFill>
                  <a:schemeClr val="tx1"/>
                </a:solidFill>
                <a:latin typeface="Times New Roman" pitchFamily="18" charset="0"/>
                <a:cs typeface="Times New Roman" pitchFamily="18" charset="0"/>
              </a:rPr>
              <a:t> kesir şöyle der: “</a:t>
            </a:r>
            <a:r>
              <a:rPr lang="tr-TR" sz="2400" dirty="0" smtClean="0">
                <a:solidFill>
                  <a:srgbClr val="C00000"/>
                </a:solidFill>
                <a:latin typeface="Times New Roman" pitchFamily="18" charset="0"/>
                <a:cs typeface="Times New Roman" pitchFamily="18" charset="0"/>
              </a:rPr>
              <a:t>nifak hayır gösterip arkasından bir şer gizlemektir. </a:t>
            </a:r>
            <a:r>
              <a:rPr lang="tr-TR" sz="2400" b="1" u="sng" dirty="0" smtClean="0">
                <a:solidFill>
                  <a:srgbClr val="FFFF00"/>
                </a:solidFill>
                <a:latin typeface="Times New Roman" pitchFamily="18" charset="0"/>
                <a:cs typeface="Times New Roman" pitchFamily="18" charset="0"/>
              </a:rPr>
              <a:t>Nifak </a:t>
            </a:r>
            <a:r>
              <a:rPr lang="tr-TR" sz="2400" b="1" u="sng" dirty="0" err="1" smtClean="0">
                <a:solidFill>
                  <a:srgbClr val="FFFF00"/>
                </a:solidFill>
                <a:latin typeface="Times New Roman" pitchFamily="18" charset="0"/>
                <a:cs typeface="Times New Roman" pitchFamily="18" charset="0"/>
              </a:rPr>
              <a:t>itikadi</a:t>
            </a:r>
            <a:r>
              <a:rPr lang="tr-TR" sz="2400" b="1" u="sng" dirty="0" smtClean="0">
                <a:solidFill>
                  <a:srgbClr val="FFFF00"/>
                </a:solidFill>
                <a:latin typeface="Times New Roman" pitchFamily="18" charset="0"/>
                <a:cs typeface="Times New Roman" pitchFamily="18" charset="0"/>
              </a:rPr>
              <a:t> ve ameli olmak üzere iki kısma ayrılır. </a:t>
            </a:r>
            <a:r>
              <a:rPr lang="tr-TR" sz="2400" dirty="0" err="1" smtClean="0">
                <a:solidFill>
                  <a:schemeClr val="tx1"/>
                </a:solidFill>
                <a:latin typeface="Times New Roman" pitchFamily="18" charset="0"/>
                <a:cs typeface="Times New Roman" pitchFamily="18" charset="0"/>
              </a:rPr>
              <a:t>İtikaden</a:t>
            </a:r>
            <a:r>
              <a:rPr lang="tr-TR" sz="2400" dirty="0" smtClean="0">
                <a:solidFill>
                  <a:schemeClr val="tx1"/>
                </a:solidFill>
                <a:latin typeface="Times New Roman" pitchFamily="18" charset="0"/>
                <a:cs typeface="Times New Roman" pitchFamily="18" charset="0"/>
              </a:rPr>
              <a:t> münafık olan kimse ebedi cehennemde kalır. Amelde münafıklık ise, büyük günahlardandır. Çünkü münafığın sözü işine, içi dışına uymaz.” </a:t>
            </a:r>
            <a:r>
              <a:rPr lang="tr-TR" sz="1200" dirty="0" smtClean="0">
                <a:solidFill>
                  <a:schemeClr val="tx1"/>
                </a:solidFill>
                <a:latin typeface="Times New Roman" pitchFamily="18" charset="0"/>
                <a:cs typeface="Times New Roman" pitchFamily="18" charset="0"/>
              </a:rPr>
              <a:t>(kaynaklarıyla müminlere vaazlar, </a:t>
            </a:r>
            <a:r>
              <a:rPr lang="tr-TR" sz="1200" dirty="0" err="1" smtClean="0">
                <a:solidFill>
                  <a:schemeClr val="tx1"/>
                </a:solidFill>
                <a:latin typeface="Times New Roman" pitchFamily="18" charset="0"/>
                <a:cs typeface="Times New Roman" pitchFamily="18" charset="0"/>
              </a:rPr>
              <a:t>ömer</a:t>
            </a:r>
            <a:r>
              <a:rPr lang="tr-TR" sz="1200" dirty="0" smtClean="0">
                <a:solidFill>
                  <a:schemeClr val="tx1"/>
                </a:solidFill>
                <a:latin typeface="Times New Roman" pitchFamily="18" charset="0"/>
                <a:cs typeface="Times New Roman" pitchFamily="18" charset="0"/>
              </a:rPr>
              <a:t> </a:t>
            </a:r>
            <a:r>
              <a:rPr lang="tr-TR" sz="1200" dirty="0" err="1" smtClean="0">
                <a:solidFill>
                  <a:schemeClr val="tx1"/>
                </a:solidFill>
                <a:latin typeface="Times New Roman" pitchFamily="18" charset="0"/>
                <a:cs typeface="Times New Roman" pitchFamily="18" charset="0"/>
              </a:rPr>
              <a:t>öztop</a:t>
            </a:r>
            <a:r>
              <a:rPr lang="tr-TR" sz="1200" dirty="0" smtClean="0">
                <a:solidFill>
                  <a:schemeClr val="tx1"/>
                </a:solidFill>
                <a:latin typeface="Times New Roman" pitchFamily="18" charset="0"/>
                <a:cs typeface="Times New Roman" pitchFamily="18" charset="0"/>
              </a:rPr>
              <a:t>)</a:t>
            </a:r>
            <a:endParaRPr lang="tr-TR" sz="2400" dirty="0">
              <a:solidFill>
                <a:schemeClr val="tx1"/>
              </a:solidFill>
              <a:latin typeface="Times New Roman" pitchFamily="18" charset="0"/>
              <a:cs typeface="Times New Roman" pitchFamily="18" charset="0"/>
            </a:endParaRPr>
          </a:p>
        </p:txBody>
      </p:sp>
      <p:pic>
        <p:nvPicPr>
          <p:cNvPr id="8" name="7 Resim" descr="tepedin.png"/>
          <p:cNvPicPr>
            <a:picLocks noChangeAspect="1"/>
          </p:cNvPicPr>
          <p:nvPr/>
        </p:nvPicPr>
        <p:blipFill>
          <a:blip r:embed="rId4"/>
          <a:srcRect l="821" t="21276" b="11596"/>
          <a:stretch>
            <a:fillRect/>
          </a:stretch>
        </p:blipFill>
        <p:spPr>
          <a:xfrm>
            <a:off x="0" y="-24"/>
            <a:ext cx="9143968" cy="928694"/>
          </a:xfrm>
          <a:prstGeom prst="rect">
            <a:avLst/>
          </a:prstGeom>
        </p:spPr>
      </p:pic>
      <p:sp>
        <p:nvSpPr>
          <p:cNvPr id="11" name="Text Box 3"/>
          <p:cNvSpPr txBox="1">
            <a:spLocks noChangeArrowheads="1"/>
          </p:cNvSpPr>
          <p:nvPr/>
        </p:nvSpPr>
        <p:spPr bwMode="auto">
          <a:xfrm>
            <a:off x="1571604" y="17520"/>
            <a:ext cx="6357982" cy="1015663"/>
          </a:xfrm>
          <a:prstGeom prst="rect">
            <a:avLst/>
          </a:prstGeom>
          <a:noFill/>
          <a:ln w="9525">
            <a:noFill/>
            <a:miter lim="800000"/>
            <a:headEnd/>
            <a:tailEnd/>
          </a:ln>
        </p:spPr>
        <p:txBody>
          <a:bodyPr wrap="square">
            <a:spAutoFit/>
          </a:bodyPr>
          <a:lstStyle/>
          <a:p>
            <a:pPr algn="ctr" eaLnBrk="0" hangingPunct="0"/>
            <a:r>
              <a:rPr lang="tr-TR" sz="2000" b="1" dirty="0" smtClean="0">
                <a:solidFill>
                  <a:schemeClr val="accent6"/>
                </a:solidFill>
                <a:latin typeface="Times New Roman" pitchFamily="18" charset="0"/>
                <a:cs typeface="Times New Roman" pitchFamily="18" charset="0"/>
              </a:rPr>
              <a:t> </a:t>
            </a:r>
            <a:r>
              <a:rPr lang="tr-TR" sz="1400" b="1" dirty="0" smtClean="0">
                <a:latin typeface="Times New Roman" pitchFamily="18" charset="0"/>
                <a:cs typeface="Times New Roman" pitchFamily="18" charset="0"/>
              </a:rPr>
              <a:t>T.C. </a:t>
            </a:r>
            <a:endParaRPr lang="tr-TR" b="1" dirty="0" smtClean="0">
              <a:latin typeface="Times New Roman" pitchFamily="18" charset="0"/>
              <a:cs typeface="Times New Roman" pitchFamily="18" charset="0"/>
            </a:endParaRP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000" b="1" dirty="0" smtClean="0">
                <a:solidFill>
                  <a:srgbClr val="00B050"/>
                </a:solidFill>
                <a:latin typeface="Times New Roman" pitchFamily="18" charset="0"/>
                <a:cs typeface="Times New Roman" pitchFamily="18" charset="0"/>
              </a:rPr>
              <a:t>DADAŞKENT MERKEZ CAMİİ</a:t>
            </a:r>
            <a:endParaRPr lang="tr-TR" sz="20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1437</Words>
  <Application>Microsoft Office PowerPoint</Application>
  <PresentationFormat>Ekran Gösterisi (4:3)</PresentationFormat>
  <Paragraphs>181</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alp</dc:creator>
  <cp:lastModifiedBy>salim</cp:lastModifiedBy>
  <cp:revision>50</cp:revision>
  <dcterms:created xsi:type="dcterms:W3CDTF">2010-10-27T13:44:48Z</dcterms:created>
  <dcterms:modified xsi:type="dcterms:W3CDTF">2011-09-01T18:59:30Z</dcterms:modified>
</cp:coreProperties>
</file>