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93" r:id="rId3"/>
    <p:sldId id="291" r:id="rId4"/>
    <p:sldId id="279" r:id="rId5"/>
    <p:sldId id="292" r:id="rId6"/>
    <p:sldId id="278" r:id="rId7"/>
    <p:sldId id="277" r:id="rId8"/>
    <p:sldId id="276" r:id="rId9"/>
    <p:sldId id="275" r:id="rId10"/>
    <p:sldId id="274" r:id="rId11"/>
    <p:sldId id="273" r:id="rId12"/>
    <p:sldId id="257" r:id="rId13"/>
    <p:sldId id="272" r:id="rId14"/>
    <p:sldId id="271" r:id="rId15"/>
    <p:sldId id="270" r:id="rId16"/>
    <p:sldId id="269" r:id="rId17"/>
    <p:sldId id="268" r:id="rId18"/>
    <p:sldId id="267" r:id="rId19"/>
    <p:sldId id="266" r:id="rId20"/>
    <p:sldId id="265" r:id="rId21"/>
    <p:sldId id="264" r:id="rId22"/>
    <p:sldId id="263" r:id="rId23"/>
    <p:sldId id="262" r:id="rId24"/>
    <p:sldId id="260" r:id="rId25"/>
    <p:sldId id="290" r:id="rId26"/>
    <p:sldId id="261" r:id="rId27"/>
    <p:sldId id="294" r:id="rId28"/>
    <p:sldId id="259" r:id="rId29"/>
    <p:sldId id="258" r:id="rId30"/>
    <p:sldId id="280" r:id="rId31"/>
    <p:sldId id="285" r:id="rId32"/>
    <p:sldId id="284" r:id="rId33"/>
    <p:sldId id="287" r:id="rId34"/>
    <p:sldId id="283" r:id="rId35"/>
    <p:sldId id="282" r:id="rId36"/>
    <p:sldId id="286" r:id="rId37"/>
    <p:sldId id="289" r:id="rId38"/>
    <p:sldId id="288"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8E03E-1592-488A-8A95-756938B4A90A}" type="datetimeFigureOut">
              <a:rPr lang="tr-TR" smtClean="0"/>
              <a:pPr/>
              <a:t>13.12.2012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EEDC4-0C42-4F1C-B0A4-C0200305F727}" type="slidenum">
              <a:rPr lang="tr-TR" smtClean="0"/>
              <a:pPr/>
              <a:t>‹#›</a:t>
            </a:fld>
            <a:endParaRPr lang="tr-TR"/>
          </a:p>
        </p:txBody>
      </p:sp>
    </p:spTree>
    <p:extLst>
      <p:ext uri="{BB962C8B-B14F-4D97-AF65-F5344CB8AC3E}">
        <p14:creationId xmlns:p14="http://schemas.microsoft.com/office/powerpoint/2010/main" xmlns="" val="2022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11A0D718-9660-46ED-AEA5-B010A8FC4788}" type="datetime1">
              <a:rPr lang="tr-TR" smtClean="0"/>
              <a:pPr/>
              <a:t>13.12.2012</a:t>
            </a:fld>
            <a:endParaRPr lang="tr-TR"/>
          </a:p>
        </p:txBody>
      </p:sp>
      <p:sp>
        <p:nvSpPr>
          <p:cNvPr id="16" name="Slayt Numarası Yer Tutucusu 15"/>
          <p:cNvSpPr>
            <a:spLocks noGrp="1"/>
          </p:cNvSpPr>
          <p:nvPr>
            <p:ph type="sldNum" sz="quarter" idx="11"/>
          </p:nvPr>
        </p:nvSpPr>
        <p:spPr/>
        <p:txBody>
          <a:bodyPr/>
          <a:lstStyle/>
          <a:p>
            <a:fld id="{61903838-FA28-45FA-B8B7-D0511236016B}" type="slidenum">
              <a:rPr lang="tr-TR" smtClean="0"/>
              <a:pPr/>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D0AF089-CCE6-4211-AB26-F17CF529D601}" type="datetime1">
              <a:rPr lang="tr-TR" smtClean="0"/>
              <a:pPr/>
              <a:t>13.12.2012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903838-FA28-45FA-B8B7-D0511236016B}"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A04B5B9-90BA-4FE2-8C0F-2E629203D7C9}" type="datetime1">
              <a:rPr lang="tr-TR" smtClean="0"/>
              <a:pPr/>
              <a:t>13.12.2012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903838-FA28-45FA-B8B7-D0511236016B}"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A342BA14-C35E-41A6-BDBB-51B7214F205A}" type="datetime1">
              <a:rPr lang="tr-TR" smtClean="0"/>
              <a:pPr/>
              <a:t>13.12.2012</a:t>
            </a:fld>
            <a:endParaRPr lang="tr-TR"/>
          </a:p>
        </p:txBody>
      </p:sp>
      <p:sp>
        <p:nvSpPr>
          <p:cNvPr id="15" name="Slayt Numarası Yer Tutucusu 14"/>
          <p:cNvSpPr>
            <a:spLocks noGrp="1"/>
          </p:cNvSpPr>
          <p:nvPr>
            <p:ph type="sldNum" sz="quarter" idx="15"/>
          </p:nvPr>
        </p:nvSpPr>
        <p:spPr/>
        <p:txBody>
          <a:bodyPr/>
          <a:lstStyle>
            <a:lvl1pPr algn="ctr">
              <a:defRPr/>
            </a:lvl1pPr>
          </a:lstStyle>
          <a:p>
            <a:fld id="{61903838-FA28-45FA-B8B7-D0511236016B}" type="slidenum">
              <a:rPr lang="tr-TR" smtClean="0"/>
              <a:pPr/>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31F6BBA-77CA-46F2-880C-3D8EE529A247}" type="datetime1">
              <a:rPr lang="tr-TR" smtClean="0"/>
              <a:pPr/>
              <a:t>13.12.2012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903838-FA28-45FA-B8B7-D0511236016B}" type="slidenum">
              <a:rPr lang="tr-TR" smtClean="0"/>
              <a:pPr/>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87E57F4B-6435-47AD-9FAD-0B4F0841E654}" type="datetime1">
              <a:rPr lang="tr-TR" smtClean="0"/>
              <a:pPr/>
              <a:t>13.12.2012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903838-FA28-45FA-B8B7-D0511236016B}"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61903838-FA28-45FA-B8B7-D0511236016B}" type="slidenum">
              <a:rPr lang="tr-TR" smtClean="0"/>
              <a:pPr/>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4E5EA93E-EA9A-437E-9AF7-3CFA015F2B1A}" type="datetime1">
              <a:rPr lang="tr-TR" smtClean="0"/>
              <a:pPr/>
              <a:t>13.12.2012</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80C7B0-3512-4D2A-AB4B-376111E56107}" type="datetime1">
              <a:rPr lang="tr-TR" smtClean="0"/>
              <a:pPr/>
              <a:t>13.12.2012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903838-FA28-45FA-B8B7-D0511236016B}"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04CF0E9-6C57-4638-871E-E3FC2BFE9891}" type="datetime1">
              <a:rPr lang="tr-TR" smtClean="0"/>
              <a:pPr/>
              <a:t>13.12.2012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903838-FA28-45FA-B8B7-D0511236016B}"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FF4E1C65-69B4-4E2B-B22E-CE26EE3EC197}" type="datetime1">
              <a:rPr lang="tr-TR" smtClean="0"/>
              <a:pPr/>
              <a:t>13.12.2012</a:t>
            </a:fld>
            <a:endParaRPr lang="tr-TR"/>
          </a:p>
        </p:txBody>
      </p:sp>
      <p:sp>
        <p:nvSpPr>
          <p:cNvPr id="9" name="Slayt Numarası Yer Tutucusu 8"/>
          <p:cNvSpPr>
            <a:spLocks noGrp="1"/>
          </p:cNvSpPr>
          <p:nvPr>
            <p:ph type="sldNum" sz="quarter" idx="15"/>
          </p:nvPr>
        </p:nvSpPr>
        <p:spPr/>
        <p:txBody>
          <a:bodyPr/>
          <a:lstStyle/>
          <a:p>
            <a:fld id="{61903838-FA28-45FA-B8B7-D0511236016B}" type="slidenum">
              <a:rPr lang="tr-TR" smtClean="0"/>
              <a:pPr/>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D91D0B09-3A3E-45F0-9681-C1BD968F4B99}" type="datetime1">
              <a:rPr lang="tr-TR" smtClean="0"/>
              <a:pPr/>
              <a:t>13.12.2012</a:t>
            </a:fld>
            <a:endParaRPr lang="tr-TR"/>
          </a:p>
        </p:txBody>
      </p:sp>
      <p:sp>
        <p:nvSpPr>
          <p:cNvPr id="9" name="Slayt Numarası Yer Tutucusu 8"/>
          <p:cNvSpPr>
            <a:spLocks noGrp="1"/>
          </p:cNvSpPr>
          <p:nvPr>
            <p:ph type="sldNum" sz="quarter" idx="11"/>
          </p:nvPr>
        </p:nvSpPr>
        <p:spPr/>
        <p:txBody>
          <a:bodyPr/>
          <a:lstStyle/>
          <a:p>
            <a:fld id="{61903838-FA28-45FA-B8B7-D0511236016B}" type="slidenum">
              <a:rPr lang="tr-TR" smtClean="0"/>
              <a:pPr/>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C080834-38AC-418A-AB9D-D85CB9FC392F}" type="datetime1">
              <a:rPr lang="tr-TR" smtClean="0"/>
              <a:pPr/>
              <a:t>13.12.2012</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903838-FA28-45FA-B8B7-D0511236016B}" type="slidenum">
              <a:rPr lang="tr-TR" smtClean="0"/>
              <a:pPr/>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61903838-FA28-45FA-B8B7-D0511236016B}" type="slidenum">
              <a:rPr lang="tr-TR" smtClean="0"/>
              <a:pPr/>
              <a:t>1</a:t>
            </a:fld>
            <a:endParaRPr lang="tr-T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
            <a:ext cx="9144000" cy="6850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3563763" y="236700"/>
            <a:ext cx="5544616" cy="1200329"/>
          </a:xfrm>
          <a:prstGeom prst="rect">
            <a:avLst/>
          </a:prstGeom>
          <a:noFill/>
        </p:spPr>
        <p:txBody>
          <a:bodyPr wrap="square" rtlCol="0">
            <a:spAutoFit/>
          </a:bodyPr>
          <a:lstStyle/>
          <a:p>
            <a:pPr algn="ctr"/>
            <a:r>
              <a:rPr lang="tr-TR" sz="3600" dirty="0" smtClean="0">
                <a:latin typeface="Algerian" pitchFamily="82" charset="0"/>
              </a:rPr>
              <a:t>İMTİHAN SABIR EBEDİ SAADET</a:t>
            </a:r>
            <a:endParaRPr lang="tr-TR" sz="3600" dirty="0">
              <a:latin typeface="Algerian" pitchFamily="82" charset="0"/>
            </a:endParaRPr>
          </a:p>
        </p:txBody>
      </p:sp>
      <p:sp>
        <p:nvSpPr>
          <p:cNvPr id="6" name="Metin kutusu 5"/>
          <p:cNvSpPr txBox="1"/>
          <p:nvPr/>
        </p:nvSpPr>
        <p:spPr>
          <a:xfrm>
            <a:off x="3923928" y="5373215"/>
            <a:ext cx="4464496" cy="1384995"/>
          </a:xfrm>
          <a:prstGeom prst="rect">
            <a:avLst/>
          </a:prstGeom>
          <a:noFill/>
        </p:spPr>
        <p:txBody>
          <a:bodyPr wrap="square" rtlCol="0">
            <a:spAutoFit/>
          </a:bodyPr>
          <a:lstStyle/>
          <a:p>
            <a:pPr algn="ctr"/>
            <a:r>
              <a:rPr lang="tr-TR" sz="2800" dirty="0" smtClean="0">
                <a:solidFill>
                  <a:srgbClr val="FFFF00"/>
                </a:solidFill>
                <a:latin typeface="Algerian" pitchFamily="82" charset="0"/>
              </a:rPr>
              <a:t>FARUK KESGİN</a:t>
            </a:r>
          </a:p>
          <a:p>
            <a:pPr algn="ctr"/>
            <a:r>
              <a:rPr lang="tr-TR" sz="2800" dirty="0" smtClean="0">
                <a:solidFill>
                  <a:srgbClr val="FFFF00"/>
                </a:solidFill>
                <a:latin typeface="Algerian" pitchFamily="82" charset="0"/>
              </a:rPr>
              <a:t>SARİYER DOĞANEVLER CAMİİ İMAM HATİBİ</a:t>
            </a:r>
            <a:endParaRPr lang="tr-TR" sz="2800" dirty="0">
              <a:solidFill>
                <a:srgbClr val="FFFF00"/>
              </a:solidFill>
              <a:latin typeface="Algerian" pitchFamily="82" charset="0"/>
            </a:endParaRPr>
          </a:p>
        </p:txBody>
      </p:sp>
      <p:sp>
        <p:nvSpPr>
          <p:cNvPr id="7" name="6 Metin kutusu"/>
          <p:cNvSpPr txBox="1"/>
          <p:nvPr/>
        </p:nvSpPr>
        <p:spPr>
          <a:xfrm>
            <a:off x="251520" y="6309320"/>
            <a:ext cx="2349554" cy="369332"/>
          </a:xfrm>
          <a:prstGeom prst="rect">
            <a:avLst/>
          </a:prstGeom>
          <a:noFill/>
        </p:spPr>
        <p:txBody>
          <a:bodyPr wrap="none" rtlCol="0">
            <a:spAutoFit/>
          </a:bodyPr>
          <a:lstStyle/>
          <a:p>
            <a:r>
              <a:rPr lang="de-CH" dirty="0" smtClean="0">
                <a:solidFill>
                  <a:srgbClr val="FFFF00"/>
                </a:solidFill>
              </a:rPr>
              <a:t>www.sunumvaaz.com</a:t>
            </a:r>
            <a:endParaRPr lang="tr-TR" dirty="0">
              <a:solidFill>
                <a:srgbClr val="FFFF00"/>
              </a:solidFill>
            </a:endParaRPr>
          </a:p>
        </p:txBody>
      </p:sp>
    </p:spTree>
    <p:extLst>
      <p:ext uri="{BB962C8B-B14F-4D97-AF65-F5344CB8AC3E}">
        <p14:creationId xmlns:p14="http://schemas.microsoft.com/office/powerpoint/2010/main" xmlns="" val="297218164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64435" y="34745"/>
            <a:ext cx="8856984" cy="3908762"/>
          </a:xfrm>
          <a:prstGeom prst="rect">
            <a:avLst/>
          </a:prstGeom>
        </p:spPr>
        <p:txBody>
          <a:bodyPr wrap="square">
            <a:spAutoFit/>
          </a:bodyPr>
          <a:lstStyle/>
          <a:p>
            <a:pPr algn="ctr"/>
            <a:r>
              <a:rPr lang="tr-TR" sz="2800" b="1" dirty="0" smtClean="0">
                <a:latin typeface="Arial" pitchFamily="34" charset="0"/>
                <a:cs typeface="Arial" pitchFamily="34" charset="0"/>
              </a:rPr>
              <a:t>4-Hayır ve Şer İle İmtihan Eder</a:t>
            </a:r>
            <a:r>
              <a:rPr lang="tr-TR" sz="2800" b="1" dirty="0" smtClean="0"/>
              <a:t>.</a:t>
            </a:r>
          </a:p>
          <a:p>
            <a:endParaRPr lang="tr-TR" sz="2800" dirty="0"/>
          </a:p>
          <a:p>
            <a:pPr algn="ctr"/>
            <a:r>
              <a:rPr lang="ar-SA" sz="3200" b="1" dirty="0">
                <a:solidFill>
                  <a:srgbClr val="FFFF00"/>
                </a:solidFill>
              </a:rPr>
              <a:t>كُلُّ نَفْسٍ ذَائِقَةُ الْمَوْتِ وَنَبْلُوكُمْ بِالشَّرِّ وَالْخَيْرِ فِتْنَةً وَاِلَيْنَا تُرْجَعُونَ</a:t>
            </a:r>
            <a:endParaRPr lang="tr-TR" sz="3200" b="1" dirty="0">
              <a:solidFill>
                <a:srgbClr val="FFFF00"/>
              </a:solidFill>
            </a:endParaRPr>
          </a:p>
          <a:p>
            <a:endParaRPr lang="tr-TR" sz="2800" dirty="0" smtClean="0"/>
          </a:p>
          <a:p>
            <a:endParaRPr lang="tr-TR" sz="2800" dirty="0"/>
          </a:p>
          <a:p>
            <a:r>
              <a:rPr lang="tr-TR" sz="2800" dirty="0" smtClean="0"/>
              <a:t>	“</a:t>
            </a:r>
            <a:r>
              <a:rPr lang="tr-TR" sz="2800" dirty="0"/>
              <a:t>Her canlı, ölümü tadar. Bir deneme olarak sizi hayırla da, şerle de imtihan ederiz. Ve siz, ancak bize döndürüleceksiniz.”</a:t>
            </a:r>
          </a:p>
          <a:p>
            <a:pPr algn="r"/>
            <a:r>
              <a:rPr lang="tr-TR" sz="2000" dirty="0"/>
              <a:t>Enbiya Suresi 35</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10</a:t>
            </a:fld>
            <a:endParaRPr lang="tr-T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27" y="1628800"/>
            <a:ext cx="9144000" cy="52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430168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541728"/>
            <a:ext cx="8064896" cy="5139869"/>
          </a:xfrm>
          <a:prstGeom prst="rect">
            <a:avLst/>
          </a:prstGeom>
        </p:spPr>
        <p:txBody>
          <a:bodyPr wrap="square">
            <a:spAutoFit/>
          </a:bodyPr>
          <a:lstStyle/>
          <a:p>
            <a:pPr algn="ctr"/>
            <a:r>
              <a:rPr lang="tr-TR" sz="2800" b="1" dirty="0">
                <a:latin typeface="Arial" pitchFamily="34" charset="0"/>
                <a:cs typeface="Arial" pitchFamily="34" charset="0"/>
              </a:rPr>
              <a:t>5-Korku,Açlık,Ürünlerden Eksiltme ve Ölüm İle İmtihan Eder</a:t>
            </a:r>
            <a:r>
              <a:rPr lang="tr-TR" sz="2800" b="1" dirty="0" smtClean="0">
                <a:latin typeface="Arial" pitchFamily="34" charset="0"/>
                <a:cs typeface="Arial" pitchFamily="34" charset="0"/>
              </a:rPr>
              <a:t>.</a:t>
            </a:r>
          </a:p>
          <a:p>
            <a:endParaRPr lang="tr-TR" sz="2800" b="1" dirty="0">
              <a:latin typeface="Arial" pitchFamily="34" charset="0"/>
              <a:cs typeface="Arial" pitchFamily="34" charset="0"/>
            </a:endParaRPr>
          </a:p>
          <a:p>
            <a:endParaRPr lang="tr-TR" sz="2800" dirty="0" smtClean="0">
              <a:latin typeface="Arial" pitchFamily="34" charset="0"/>
              <a:cs typeface="Arial" pitchFamily="34" charset="0"/>
            </a:endParaRPr>
          </a:p>
          <a:p>
            <a:endParaRPr lang="tr-TR" sz="2800" dirty="0">
              <a:latin typeface="Arial" pitchFamily="34" charset="0"/>
              <a:cs typeface="Arial" pitchFamily="34" charset="0"/>
            </a:endParaRPr>
          </a:p>
          <a:p>
            <a:pPr algn="ctr"/>
            <a:r>
              <a:rPr lang="ar-SA" sz="2800" b="1" dirty="0">
                <a:solidFill>
                  <a:srgbClr val="FFC000"/>
                </a:solidFill>
                <a:latin typeface="Arial" pitchFamily="34" charset="0"/>
                <a:cs typeface="Arial" pitchFamily="34" charset="0"/>
              </a:rPr>
              <a:t>وَلَنَبْلُوَنَّكُمْ بِشَىْءٍ مِنَ الْخَوْفِ وَالْجُوعِ  وَنَقْصٍ مِنَ اْلاَمْوَالِ وَاْلاَنْفُسِ وَالثَّمَرَاتِ وَبَشِّرِ الصَّابِرِينَ</a:t>
            </a:r>
            <a:endParaRPr lang="tr-TR" sz="2800" b="1" dirty="0">
              <a:solidFill>
                <a:srgbClr val="FFC000"/>
              </a:solidFill>
              <a:latin typeface="Arial" pitchFamily="34" charset="0"/>
              <a:cs typeface="Arial" pitchFamily="34" charset="0"/>
            </a:endParaRPr>
          </a:p>
          <a:p>
            <a:endParaRPr lang="tr-TR" sz="2800" b="1" dirty="0" smtClean="0">
              <a:solidFill>
                <a:srgbClr val="FFC000"/>
              </a:solidFill>
              <a:latin typeface="Arial" pitchFamily="34" charset="0"/>
              <a:cs typeface="Arial" pitchFamily="34" charset="0"/>
            </a:endParaRPr>
          </a:p>
          <a:p>
            <a:r>
              <a:rPr lang="tr-TR" sz="2800" dirty="0">
                <a:latin typeface="Arial" pitchFamily="34" charset="0"/>
                <a:cs typeface="Arial" pitchFamily="34" charset="0"/>
              </a:rPr>
              <a:t>	</a:t>
            </a:r>
            <a:r>
              <a:rPr lang="tr-TR" sz="2800" dirty="0" smtClean="0">
                <a:latin typeface="Arial" pitchFamily="34" charset="0"/>
                <a:cs typeface="Arial" pitchFamily="34" charset="0"/>
              </a:rPr>
              <a:t>“</a:t>
            </a:r>
            <a:r>
              <a:rPr lang="tr-TR" sz="2800" dirty="0">
                <a:latin typeface="Arial" pitchFamily="34" charset="0"/>
                <a:cs typeface="Arial" pitchFamily="34" charset="0"/>
              </a:rPr>
              <a:t>Muhakkak sizi biraz korku, biraz açlık ve mallardan, canlardan, ürünlerden biraz eksiltmekle deneriz, sabredenleri müjdele.”</a:t>
            </a:r>
          </a:p>
          <a:p>
            <a:pPr algn="r"/>
            <a:r>
              <a:rPr lang="tr-TR" sz="2000" dirty="0">
                <a:latin typeface="Arial" pitchFamily="34" charset="0"/>
                <a:cs typeface="Arial" pitchFamily="34" charset="0"/>
              </a:rPr>
              <a:t>Bakara Suresi 155</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11</a:t>
            </a:fld>
            <a:endParaRPr lang="tr-TR"/>
          </a:p>
        </p:txBody>
      </p:sp>
    </p:spTree>
    <p:extLst>
      <p:ext uri="{BB962C8B-B14F-4D97-AF65-F5344CB8AC3E}">
        <p14:creationId xmlns:p14="http://schemas.microsoft.com/office/powerpoint/2010/main" xmlns="" val="24782412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692696"/>
            <a:ext cx="8424936" cy="5570756"/>
          </a:xfrm>
          <a:prstGeom prst="rect">
            <a:avLst/>
          </a:prstGeom>
        </p:spPr>
        <p:txBody>
          <a:bodyPr wrap="square">
            <a:spAutoFit/>
          </a:bodyPr>
          <a:lstStyle/>
          <a:p>
            <a:pPr algn="ctr"/>
            <a:r>
              <a:rPr lang="tr-TR" sz="2800" b="1" dirty="0">
                <a:latin typeface="Arial" pitchFamily="34" charset="0"/>
                <a:cs typeface="Arial" pitchFamily="34" charset="0"/>
              </a:rPr>
              <a:t>6-İnsanların Yaptığı Hilelerle İmtihan Eder</a:t>
            </a:r>
            <a:r>
              <a:rPr lang="tr-TR" sz="2800" b="1" dirty="0" smtClean="0">
                <a:latin typeface="Arial" pitchFamily="34" charset="0"/>
                <a:cs typeface="Arial" pitchFamily="34" charset="0"/>
              </a:rPr>
              <a:t>.</a:t>
            </a:r>
          </a:p>
          <a:p>
            <a:pPr algn="ctr"/>
            <a:endParaRPr lang="tr-TR" sz="2800" b="1" dirty="0">
              <a:latin typeface="Arial" pitchFamily="34" charset="0"/>
              <a:cs typeface="Arial" pitchFamily="34" charset="0"/>
            </a:endParaRPr>
          </a:p>
          <a:p>
            <a:pPr algn="ctr"/>
            <a:endParaRPr lang="tr-TR" sz="2800" b="1" dirty="0">
              <a:solidFill>
                <a:srgbClr val="FFFF00"/>
              </a:solidFill>
              <a:latin typeface="Arial" pitchFamily="34" charset="0"/>
              <a:cs typeface="Arial" pitchFamily="34" charset="0"/>
            </a:endParaRPr>
          </a:p>
          <a:p>
            <a:pPr algn="ctr"/>
            <a:r>
              <a:rPr lang="ar-SA" sz="2800" b="1" dirty="0">
                <a:solidFill>
                  <a:srgbClr val="FFFF00"/>
                </a:solidFill>
                <a:latin typeface="Arial" pitchFamily="34" charset="0"/>
                <a:cs typeface="Arial" pitchFamily="34" charset="0"/>
              </a:rPr>
              <a:t>وَاسْئَلْهُمْ عَنِ الْقَرْيَةِ الَّتِى كَانَتْ حَاضِرَةَ الْبَحْرِ اِذْ يَعْدُونَ فِى السَّبْتِ اِذْ تَأْتِيهِمْ حِيتَانُهُمْ يَوْمَ سَبْتِهِمْ شُرَّعًا وَيَوْمَ لاَ يَسْبِتُونَ لاَ تَأْتِيهِمْ كَذَلِكَ نَبْلُوهُمْ بِمَا كَانُوا يَفْسُقُونَ</a:t>
            </a:r>
            <a:endParaRPr lang="tr-TR" sz="2800" b="1" dirty="0">
              <a:solidFill>
                <a:srgbClr val="FFFF00"/>
              </a:solidFill>
              <a:latin typeface="Arial" pitchFamily="34" charset="0"/>
              <a:cs typeface="Arial" pitchFamily="34" charset="0"/>
            </a:endParaRPr>
          </a:p>
          <a:p>
            <a:r>
              <a:rPr lang="tr-TR" sz="2800" b="1" dirty="0" smtClean="0">
                <a:solidFill>
                  <a:srgbClr val="FFFF00"/>
                </a:solidFill>
                <a:latin typeface="Arial" pitchFamily="34" charset="0"/>
                <a:cs typeface="Arial" pitchFamily="34" charset="0"/>
              </a:rPr>
              <a:t>	</a:t>
            </a:r>
          </a:p>
          <a:p>
            <a:r>
              <a:rPr lang="tr-TR" sz="2800" dirty="0">
                <a:latin typeface="Arial" pitchFamily="34" charset="0"/>
                <a:cs typeface="Arial" pitchFamily="34" charset="0"/>
              </a:rPr>
              <a:t>	</a:t>
            </a:r>
            <a:r>
              <a:rPr lang="tr-TR" sz="2800" dirty="0" smtClean="0">
                <a:latin typeface="Arial" pitchFamily="34" charset="0"/>
                <a:cs typeface="Arial" pitchFamily="34" charset="0"/>
              </a:rPr>
              <a:t>“</a:t>
            </a:r>
            <a:r>
              <a:rPr lang="tr-TR" sz="2800" dirty="0">
                <a:latin typeface="Arial" pitchFamily="34" charset="0"/>
                <a:cs typeface="Arial" pitchFamily="34" charset="0"/>
              </a:rPr>
              <a:t>Onlara, deniz kıyısındaki kasabanın durumunu sor. Cumartesi yasaklarına tecavüz ediyorlardı. Cumartesileri balıklar sürüyle geliyor, başka günler gelmiyorlardı. Biz onları, yoldan çıkmaları sebebiyle böylece deniyorduk.”</a:t>
            </a:r>
          </a:p>
          <a:p>
            <a:pPr algn="r"/>
            <a:r>
              <a:rPr lang="tr-TR" sz="2000" dirty="0">
                <a:latin typeface="Arial" pitchFamily="34" charset="0"/>
                <a:cs typeface="Arial" pitchFamily="34" charset="0"/>
              </a:rPr>
              <a:t>Araf Suresi 163</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12</a:t>
            </a:fld>
            <a:endParaRPr lang="tr-TR"/>
          </a:p>
        </p:txBody>
      </p:sp>
    </p:spTree>
    <p:extLst>
      <p:ext uri="{BB962C8B-B14F-4D97-AF65-F5344CB8AC3E}">
        <p14:creationId xmlns:p14="http://schemas.microsoft.com/office/powerpoint/2010/main" xmlns="" val="47955191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404664"/>
            <a:ext cx="8280920" cy="5940088"/>
          </a:xfrm>
          <a:prstGeom prst="rect">
            <a:avLst/>
          </a:prstGeom>
        </p:spPr>
        <p:txBody>
          <a:bodyPr wrap="square">
            <a:spAutoFit/>
          </a:bodyPr>
          <a:lstStyle/>
          <a:p>
            <a:r>
              <a:rPr lang="tr-TR" sz="2800" b="1" dirty="0">
                <a:latin typeface="Arial" pitchFamily="34" charset="0"/>
                <a:cs typeface="Arial" pitchFamily="34" charset="0"/>
              </a:rPr>
              <a:t>7-Amelleri Ortaya Koymak İçin İmtihan Eder</a:t>
            </a:r>
            <a:r>
              <a:rPr lang="tr-TR" sz="2800" b="1" dirty="0" smtClean="0">
                <a:latin typeface="Arial" pitchFamily="34" charset="0"/>
                <a:cs typeface="Arial" pitchFamily="34" charset="0"/>
              </a:rPr>
              <a:t>.</a:t>
            </a:r>
          </a:p>
          <a:p>
            <a:endParaRPr lang="tr-TR" sz="2800" b="1" dirty="0">
              <a:latin typeface="Arial" pitchFamily="34" charset="0"/>
              <a:cs typeface="Arial" pitchFamily="34" charset="0"/>
            </a:endParaRPr>
          </a:p>
          <a:p>
            <a:endParaRPr lang="tr-TR" sz="2800" dirty="0">
              <a:latin typeface="Arial" pitchFamily="34" charset="0"/>
              <a:cs typeface="Arial" pitchFamily="34" charset="0"/>
            </a:endParaRPr>
          </a:p>
          <a:p>
            <a:pPr algn="ctr"/>
            <a:r>
              <a:rPr lang="ar-SA" sz="3200" b="1" dirty="0">
                <a:solidFill>
                  <a:srgbClr val="FF0000"/>
                </a:solidFill>
                <a:latin typeface="Arial" pitchFamily="34" charset="0"/>
                <a:cs typeface="Arial" pitchFamily="34" charset="0"/>
              </a:rPr>
              <a:t>اِنّاَ جَعَلْنَا مَا عَلَى اْلاَرْضِ زِينَةً لَهَا لِنَبْلُوَهُمْ اَيُّهُمْ اَحْسَنُ عَمَلاً</a:t>
            </a:r>
            <a:endParaRPr lang="tr-TR" sz="3200" b="1" dirty="0">
              <a:solidFill>
                <a:srgbClr val="FF0000"/>
              </a:solidFill>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Biz, insanların hangisinin daha güzel amel edeceğini deneyelim diye yeryüzündeki her şeyi dünyanın kendine mahsus bir </a:t>
            </a:r>
            <a:r>
              <a:rPr lang="tr-TR" sz="2800" dirty="0" err="1">
                <a:latin typeface="Arial" pitchFamily="34" charset="0"/>
                <a:cs typeface="Arial" pitchFamily="34" charset="0"/>
              </a:rPr>
              <a:t>zinet</a:t>
            </a:r>
            <a:r>
              <a:rPr lang="tr-TR" sz="2800" dirty="0">
                <a:latin typeface="Arial" pitchFamily="34" charset="0"/>
                <a:cs typeface="Arial" pitchFamily="34" charset="0"/>
              </a:rPr>
              <a:t> yaptık</a:t>
            </a:r>
            <a:r>
              <a:rPr lang="tr-TR" sz="2800" dirty="0" smtClean="0">
                <a:latin typeface="Arial" pitchFamily="34" charset="0"/>
                <a:cs typeface="Arial" pitchFamily="34" charset="0"/>
              </a:rPr>
              <a:t>.”</a:t>
            </a:r>
          </a:p>
          <a:p>
            <a:pPr algn="r"/>
            <a:r>
              <a:rPr lang="tr-TR" sz="2000" dirty="0" err="1" smtClean="0">
                <a:latin typeface="Arial" pitchFamily="34" charset="0"/>
                <a:cs typeface="Arial" pitchFamily="34" charset="0"/>
              </a:rPr>
              <a:t>Kehf</a:t>
            </a:r>
            <a:r>
              <a:rPr lang="tr-TR" sz="2000" dirty="0" smtClean="0">
                <a:latin typeface="Arial" pitchFamily="34" charset="0"/>
                <a:cs typeface="Arial" pitchFamily="34" charset="0"/>
              </a:rPr>
              <a:t> Suresi 7</a:t>
            </a:r>
          </a:p>
          <a:p>
            <a:endParaRPr lang="tr-TR" sz="2800" dirty="0">
              <a:latin typeface="Arial" pitchFamily="34" charset="0"/>
              <a:cs typeface="Arial" pitchFamily="34" charset="0"/>
            </a:endParaRPr>
          </a:p>
          <a:p>
            <a:r>
              <a:rPr lang="tr-TR" sz="2800" dirty="0">
                <a:latin typeface="Arial" pitchFamily="34" charset="0"/>
                <a:cs typeface="Arial" pitchFamily="34" charset="0"/>
              </a:rPr>
              <a:t>“Hanginizin daha iyi iş işlediğini belirtmek için, ölümü ve dirimi (hayatı) yaratan O’dur. O, güçlüdür, bağışlayandır.”</a:t>
            </a:r>
          </a:p>
          <a:p>
            <a:pPr algn="r"/>
            <a:r>
              <a:rPr lang="tr-TR" sz="2000" dirty="0" smtClean="0">
                <a:latin typeface="Arial" pitchFamily="34" charset="0"/>
                <a:cs typeface="Arial" pitchFamily="34" charset="0"/>
              </a:rPr>
              <a:t>Mülk </a:t>
            </a:r>
            <a:r>
              <a:rPr lang="tr-TR" sz="2000" dirty="0">
                <a:latin typeface="Arial" pitchFamily="34" charset="0"/>
                <a:cs typeface="Arial" pitchFamily="34" charset="0"/>
              </a:rPr>
              <a:t>Suresi 2</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13</a:t>
            </a:fld>
            <a:endParaRPr lang="tr-TR"/>
          </a:p>
        </p:txBody>
      </p:sp>
    </p:spTree>
    <p:extLst>
      <p:ext uri="{BB962C8B-B14F-4D97-AF65-F5344CB8AC3E}">
        <p14:creationId xmlns:p14="http://schemas.microsoft.com/office/powerpoint/2010/main" xmlns="" val="389261934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404664"/>
            <a:ext cx="8424936" cy="5632311"/>
          </a:xfrm>
          <a:prstGeom prst="rect">
            <a:avLst/>
          </a:prstGeom>
        </p:spPr>
        <p:txBody>
          <a:bodyPr wrap="square">
            <a:spAutoFit/>
          </a:bodyPr>
          <a:lstStyle/>
          <a:p>
            <a:r>
              <a:rPr lang="tr-TR" sz="2800" b="1" dirty="0"/>
              <a:t>9-İnsanları Birbirleriyle İmtihan Eder</a:t>
            </a:r>
            <a:r>
              <a:rPr lang="tr-TR" sz="2800" b="1" dirty="0" smtClean="0"/>
              <a:t>.</a:t>
            </a:r>
          </a:p>
          <a:p>
            <a:endParaRPr lang="tr-TR" sz="2800" dirty="0"/>
          </a:p>
          <a:p>
            <a:pPr algn="ctr"/>
            <a:r>
              <a:rPr lang="ar-SA" sz="2800" dirty="0" smtClean="0">
                <a:solidFill>
                  <a:srgbClr val="FFFF00"/>
                </a:solidFill>
              </a:rPr>
              <a:t>و</a:t>
            </a:r>
            <a:r>
              <a:rPr lang="ar-SA" sz="2800" b="1" dirty="0" smtClean="0">
                <a:solidFill>
                  <a:srgbClr val="FFFF00"/>
                </a:solidFill>
                <a:effectLst>
                  <a:outerShdw blurRad="38100" dist="38100" dir="2700000" algn="tl">
                    <a:srgbClr val="000000">
                      <a:alpha val="43137"/>
                    </a:srgbClr>
                  </a:outerShdw>
                </a:effectLst>
              </a:rPr>
              <a:t>لَكِنْ </a:t>
            </a:r>
            <a:r>
              <a:rPr lang="ar-SA" sz="2800" b="1" dirty="0">
                <a:solidFill>
                  <a:srgbClr val="FFFF00"/>
                </a:solidFill>
                <a:effectLst>
                  <a:outerShdw blurRad="38100" dist="38100" dir="2700000" algn="tl">
                    <a:srgbClr val="000000">
                      <a:alpha val="43137"/>
                    </a:srgbClr>
                  </a:outerShdw>
                </a:effectLst>
              </a:rPr>
              <a:t>لِيَبْلُوَ بَعْضَكُمْ بِبَعْضٍ</a:t>
            </a:r>
            <a:endParaRPr lang="tr-TR" sz="2800" b="1" dirty="0">
              <a:solidFill>
                <a:srgbClr val="FFFF00"/>
              </a:solidFill>
              <a:effectLst>
                <a:outerShdw blurRad="38100" dist="38100" dir="2700000" algn="tl">
                  <a:srgbClr val="000000">
                    <a:alpha val="43137"/>
                  </a:srgbClr>
                </a:outerShdw>
              </a:effectLst>
            </a:endParaRPr>
          </a:p>
          <a:p>
            <a:endParaRPr lang="tr-TR" sz="2800" dirty="0" smtClean="0"/>
          </a:p>
          <a:p>
            <a:r>
              <a:rPr lang="tr-TR" sz="2800" dirty="0" smtClean="0"/>
              <a:t>	“</a:t>
            </a:r>
            <a:r>
              <a:rPr lang="tr-TR" sz="2800" dirty="0"/>
              <a:t>Savaşta inkar edenlerle karşılaştığınızda boyunlarını vurun; sonunda onlara üstün geldiğinizde onları esir alın; savaş sona erince onları ya karşılıksız, ya da fidye ile salıverin; Allah dilemiş olsaydı, onlardan başka türlü öç alabilirdi, bunun böyle olması</a:t>
            </a:r>
            <a:r>
              <a:rPr lang="tr-TR" sz="2800" b="1" dirty="0"/>
              <a:t>, kiminizi kiminizle denemek içindir</a:t>
            </a:r>
            <a:r>
              <a:rPr lang="tr-TR" sz="2800" dirty="0"/>
              <a:t>. Allah, kendi yolunda öldürülenlerin işlerini boşa çıkarmaz.”</a:t>
            </a:r>
          </a:p>
          <a:p>
            <a:pPr algn="r"/>
            <a:r>
              <a:rPr lang="tr-TR" sz="2400" dirty="0"/>
              <a:t>Muhammed Suresi 4</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14</a:t>
            </a:fld>
            <a:endParaRPr lang="tr-TR"/>
          </a:p>
        </p:txBody>
      </p:sp>
    </p:spTree>
    <p:extLst>
      <p:ext uri="{BB962C8B-B14F-4D97-AF65-F5344CB8AC3E}">
        <p14:creationId xmlns:p14="http://schemas.microsoft.com/office/powerpoint/2010/main" xmlns="" val="349915566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188640"/>
            <a:ext cx="8568952" cy="6555641"/>
          </a:xfrm>
          <a:prstGeom prst="rect">
            <a:avLst/>
          </a:prstGeom>
        </p:spPr>
        <p:txBody>
          <a:bodyPr wrap="square">
            <a:spAutoFit/>
          </a:bodyPr>
          <a:lstStyle/>
          <a:p>
            <a:pPr algn="ctr"/>
            <a:r>
              <a:rPr lang="tr-TR" sz="2800" b="1" dirty="0">
                <a:latin typeface="Arial" pitchFamily="34" charset="0"/>
                <a:cs typeface="Arial" pitchFamily="34" charset="0"/>
              </a:rPr>
              <a:t>10-İnsanların İçin Ortaya Konulan Hükümlerle-Şeriatla İmtihan Eder</a:t>
            </a:r>
            <a:r>
              <a:rPr lang="tr-TR" sz="2800" b="1" dirty="0" smtClean="0">
                <a:latin typeface="Arial" pitchFamily="34" charset="0"/>
                <a:cs typeface="Arial" pitchFamily="34" charset="0"/>
              </a:rPr>
              <a:t>.</a:t>
            </a:r>
          </a:p>
          <a:p>
            <a:pPr algn="ctr"/>
            <a:endParaRPr lang="tr-TR" sz="2800" dirty="0">
              <a:latin typeface="Arial" pitchFamily="34" charset="0"/>
              <a:cs typeface="Arial" pitchFamily="34" charset="0"/>
            </a:endParaRPr>
          </a:p>
          <a:p>
            <a:pPr algn="ctr"/>
            <a:r>
              <a:rPr lang="ar-SA" sz="2800" b="1" dirty="0">
                <a:solidFill>
                  <a:srgbClr val="FFFF00"/>
                </a:solidFill>
              </a:rPr>
              <a:t>وَاَنْزَلْنَا اِلَيْكَ الْكِتَابَ بِالْحَقِّ مُصَدِّقًا لِمَا بَيْنَ يَدَيْهِ مِنَ الْكِتَابِ وَمُهَيْمِنًا عَلَيْهِ فَاحْكُمْ بَيْنَهُمْ بِمَا اَنْزَلَ اللهُ وَلاَ تَتَّبِعْ اَهْوَاءَ</a:t>
            </a:r>
            <a:endParaRPr lang="tr-TR" sz="2800" b="1" dirty="0">
              <a:solidFill>
                <a:srgbClr val="FFFF00"/>
              </a:solidFill>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Kuran’ı, önce gelen Kitap’ı tasdik ederek ve ona </a:t>
            </a:r>
            <a:r>
              <a:rPr lang="tr-TR" sz="2800" dirty="0" err="1">
                <a:latin typeface="Arial" pitchFamily="34" charset="0"/>
                <a:cs typeface="Arial" pitchFamily="34" charset="0"/>
              </a:rPr>
              <a:t>şahid</a:t>
            </a:r>
            <a:r>
              <a:rPr lang="tr-TR" sz="2800" dirty="0">
                <a:latin typeface="Arial" pitchFamily="34" charset="0"/>
                <a:cs typeface="Arial" pitchFamily="34" charset="0"/>
              </a:rPr>
              <a:t> olarak gerçekle sana indirdik. Allah’ın indirdiği ile aralarında hükmet; gerçek olan sana gelmiş bulunduğuna göre, onların heveslerine uyma! Her biriniz için bir yol ve bir yöntem kıldık; eğer Allah dileseydi sizi bir tek ümmet yapardı, fakat bu, verdikleriyle sizi denemesi içindir; o halde iyiliklere koşuşun, hepinizin dönüşü Allah’adır. O, ayrılığa düştüğünüz şeyleri size bildirir</a:t>
            </a:r>
            <a:r>
              <a:rPr lang="tr-TR" sz="2800" dirty="0" smtClean="0">
                <a:latin typeface="Arial" pitchFamily="34" charset="0"/>
                <a:cs typeface="Arial" pitchFamily="34" charset="0"/>
              </a:rPr>
              <a:t>.”		    </a:t>
            </a:r>
            <a:r>
              <a:rPr lang="tr-TR" dirty="0" smtClean="0"/>
              <a:t>Maide </a:t>
            </a:r>
            <a:r>
              <a:rPr lang="tr-TR" dirty="0"/>
              <a:t>Suresi 48 </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15</a:t>
            </a:fld>
            <a:endParaRPr lang="tr-TR"/>
          </a:p>
        </p:txBody>
      </p:sp>
    </p:spTree>
    <p:extLst>
      <p:ext uri="{BB962C8B-B14F-4D97-AF65-F5344CB8AC3E}">
        <p14:creationId xmlns:p14="http://schemas.microsoft.com/office/powerpoint/2010/main" xmlns="" val="315645847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332656"/>
            <a:ext cx="8640960" cy="5724644"/>
          </a:xfrm>
          <a:prstGeom prst="rect">
            <a:avLst/>
          </a:prstGeom>
        </p:spPr>
        <p:txBody>
          <a:bodyPr wrap="square">
            <a:spAutoFit/>
          </a:bodyPr>
          <a:lstStyle/>
          <a:p>
            <a:pPr algn="ctr"/>
            <a:r>
              <a:rPr lang="tr-TR" sz="2800" b="1" dirty="0">
                <a:latin typeface="Arial" pitchFamily="34" charset="0"/>
                <a:cs typeface="Arial" pitchFamily="34" charset="0"/>
              </a:rPr>
              <a:t>11-Verdiği Nimetlerle İmtihan Eder</a:t>
            </a:r>
            <a:r>
              <a:rPr lang="tr-TR" sz="2800" b="1" dirty="0" smtClean="0">
                <a:latin typeface="Arial" pitchFamily="34" charset="0"/>
                <a:cs typeface="Arial" pitchFamily="34" charset="0"/>
              </a:rPr>
              <a:t>.</a:t>
            </a:r>
          </a:p>
          <a:p>
            <a:pPr algn="ctr"/>
            <a:endParaRPr lang="tr-TR" sz="2800" b="1" dirty="0" smtClean="0">
              <a:latin typeface="Arial" pitchFamily="34" charset="0"/>
              <a:cs typeface="Arial" pitchFamily="34" charset="0"/>
            </a:endParaRPr>
          </a:p>
          <a:p>
            <a:pPr algn="ctr"/>
            <a:endParaRPr lang="tr-TR" sz="3200" b="1" dirty="0">
              <a:solidFill>
                <a:srgbClr val="FFFF00"/>
              </a:solidFill>
              <a:latin typeface="Arial" pitchFamily="34" charset="0"/>
              <a:cs typeface="Arial" pitchFamily="34" charset="0"/>
            </a:endParaRPr>
          </a:p>
          <a:p>
            <a:pPr algn="ctr"/>
            <a:r>
              <a:rPr lang="ar-SA" sz="3200" b="1" dirty="0">
                <a:solidFill>
                  <a:srgbClr val="FFFF00"/>
                </a:solidFill>
                <a:latin typeface="Arial" pitchFamily="34" charset="0"/>
                <a:cs typeface="Arial" pitchFamily="34" charset="0"/>
              </a:rPr>
              <a:t>وَهُوَ الَّذِى جَعَلَكُمْ خَلاَئِفَ اْلاَرْضِ وَرَفَعَ بَعْضَكُمْ فَوْقَ بَعْضٍ دَرَجَاتٍ لِيَبْلُوَكُمْ فِى مَا اَتَيكُمْ اِنَّ رَبَّكَ سَرِيعُ الْعِقَابِ وَاِنَّهُ لَغَفُورٌ رَحِيمٌ</a:t>
            </a:r>
            <a:endParaRPr lang="tr-TR" sz="3200" b="1" dirty="0">
              <a:solidFill>
                <a:srgbClr val="FFFF00"/>
              </a:solidFill>
              <a:latin typeface="Arial" pitchFamily="34" charset="0"/>
              <a:cs typeface="Arial" pitchFamily="34" charset="0"/>
            </a:endParaRPr>
          </a:p>
          <a:p>
            <a:endParaRPr lang="tr-TR" sz="2800" dirty="0" smtClean="0"/>
          </a:p>
          <a:p>
            <a:endParaRPr lang="tr-TR" sz="2800" dirty="0"/>
          </a:p>
          <a:p>
            <a:r>
              <a:rPr lang="tr-TR" sz="2800" dirty="0" smtClean="0"/>
              <a:t>“</a:t>
            </a:r>
            <a:r>
              <a:rPr lang="tr-TR" sz="2800" dirty="0"/>
              <a:t>Sizi yeryüzünün halifeleri kılan, size verdiği (nimetler) hususunda sizi denemek için kiminizi kiminizden derecelerle üstün kılan O’dur. Şüphesiz Rabbin, cezası çabuk olandır ve gerçekten O, bağışlayan merhamet edendir.”</a:t>
            </a:r>
          </a:p>
          <a:p>
            <a:pPr algn="r"/>
            <a:r>
              <a:rPr lang="tr-TR" dirty="0">
                <a:latin typeface="Arial" pitchFamily="34" charset="0"/>
                <a:cs typeface="Arial" pitchFamily="34" charset="0"/>
              </a:rPr>
              <a:t>Enam Suresi 165</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16</a:t>
            </a:fld>
            <a:endParaRPr lang="tr-TR"/>
          </a:p>
        </p:txBody>
      </p:sp>
    </p:spTree>
    <p:extLst>
      <p:ext uri="{BB962C8B-B14F-4D97-AF65-F5344CB8AC3E}">
        <p14:creationId xmlns:p14="http://schemas.microsoft.com/office/powerpoint/2010/main" xmlns="" val="38024621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260648"/>
            <a:ext cx="8280920" cy="6401753"/>
          </a:xfrm>
          <a:prstGeom prst="rect">
            <a:avLst/>
          </a:prstGeom>
        </p:spPr>
        <p:txBody>
          <a:bodyPr wrap="square">
            <a:spAutoFit/>
          </a:bodyPr>
          <a:lstStyle/>
          <a:p>
            <a:r>
              <a:rPr lang="tr-TR" sz="2800" b="1" dirty="0">
                <a:latin typeface="Arial" pitchFamily="34" charset="0"/>
                <a:cs typeface="Arial" pitchFamily="34" charset="0"/>
              </a:rPr>
              <a:t>12-Yapılan Yeminlerle İmtihan Eder</a:t>
            </a:r>
            <a:r>
              <a:rPr lang="tr-TR" sz="2800" b="1" dirty="0" smtClean="0">
                <a:latin typeface="Arial" pitchFamily="34" charset="0"/>
                <a:cs typeface="Arial" pitchFamily="34" charset="0"/>
              </a:rPr>
              <a:t>.</a:t>
            </a:r>
          </a:p>
          <a:p>
            <a:endParaRPr lang="tr-TR" sz="2800" b="1" dirty="0" smtClean="0">
              <a:latin typeface="Arial" pitchFamily="34" charset="0"/>
              <a:cs typeface="Arial" pitchFamily="34" charset="0"/>
            </a:endParaRPr>
          </a:p>
          <a:p>
            <a:pPr algn="ctr"/>
            <a:endParaRPr lang="tr-T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ar-SA"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وَلاَ تَكُونُوا كَالَّتِى نَقَضَتْ غَزْلَهَا مِنْ بَعْدِ قُوَّةٍ اَنْكَاثًا تَتَّخِذُونَ اَيْمَانَكُمْ دَخَلاً بَيْنَكُمْ اَنْ تَكُونَ اُمَّةٌ هِىَ اَرْبَى مِنْ اُمَّةٍ اِنَّمَا يَبْلُوكُمُ اللهُ بِهِ وَلَيُبَيِّنَنَّ لَكُمْ يَوْمَ الْقِيَمَةِ مَا كُنْتُمْ فِيهِ تَخْتَلِفُونَ</a:t>
            </a:r>
            <a:endParaRPr lang="tr-T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Bir toplum diğer bir toplumdan (sayıca ve malca) daha çok olduğu için yeminlerinizi, aranızda bir fesat aracı edinerek ipliğini sağlamca büktükten sonra, çözüp bozan (kadın) gibi olmayın. Allah, bununla sizi imtihan etmektedir. Hakkında ihtilafa düşmekte olduğunuz şeyi kıyamet gününde mutlaka size açıklayacaktır.”</a:t>
            </a:r>
          </a:p>
          <a:p>
            <a:pPr algn="r"/>
            <a:r>
              <a:rPr lang="tr-TR" dirty="0" err="1">
                <a:latin typeface="Arial" pitchFamily="34" charset="0"/>
                <a:cs typeface="Arial" pitchFamily="34" charset="0"/>
              </a:rPr>
              <a:t>Nahl</a:t>
            </a:r>
            <a:r>
              <a:rPr lang="tr-TR" dirty="0">
                <a:latin typeface="Arial" pitchFamily="34" charset="0"/>
                <a:cs typeface="Arial" pitchFamily="34" charset="0"/>
              </a:rPr>
              <a:t> Suresi 92</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17</a:t>
            </a:fld>
            <a:endParaRPr lang="tr-TR"/>
          </a:p>
        </p:txBody>
      </p:sp>
    </p:spTree>
    <p:extLst>
      <p:ext uri="{BB962C8B-B14F-4D97-AF65-F5344CB8AC3E}">
        <p14:creationId xmlns:p14="http://schemas.microsoft.com/office/powerpoint/2010/main" xmlns="" val="201497885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332656"/>
            <a:ext cx="8496944" cy="5970865"/>
          </a:xfrm>
          <a:prstGeom prst="rect">
            <a:avLst/>
          </a:prstGeom>
        </p:spPr>
        <p:txBody>
          <a:bodyPr wrap="square">
            <a:spAutoFit/>
          </a:bodyPr>
          <a:lstStyle/>
          <a:p>
            <a:pPr algn="ctr"/>
            <a:r>
              <a:rPr lang="tr-TR" sz="2800" b="1" dirty="0">
                <a:latin typeface="Arial" pitchFamily="34" charset="0"/>
                <a:cs typeface="Arial" pitchFamily="34" charset="0"/>
              </a:rPr>
              <a:t>13-Yasaklarla İmtihan Eder</a:t>
            </a:r>
            <a:r>
              <a:rPr lang="tr-TR" sz="2800" b="1" dirty="0" smtClean="0">
                <a:latin typeface="Arial" pitchFamily="34" charset="0"/>
                <a:cs typeface="Arial" pitchFamily="34" charset="0"/>
              </a:rPr>
              <a:t>.</a:t>
            </a:r>
          </a:p>
          <a:p>
            <a:endParaRPr lang="tr-TR" sz="2800" dirty="0" smtClean="0">
              <a:latin typeface="Arial" pitchFamily="34" charset="0"/>
              <a:cs typeface="Arial" pitchFamily="34" charset="0"/>
            </a:endParaRPr>
          </a:p>
          <a:p>
            <a:endParaRPr lang="tr-TR" sz="2800" dirty="0">
              <a:latin typeface="Arial" pitchFamily="34" charset="0"/>
              <a:cs typeface="Arial" pitchFamily="34" charset="0"/>
            </a:endParaRPr>
          </a:p>
          <a:p>
            <a:pPr algn="ctr"/>
            <a:r>
              <a:rPr lang="ar-SA" sz="2800" b="1" dirty="0">
                <a:solidFill>
                  <a:srgbClr val="FFFF00"/>
                </a:solidFill>
                <a:latin typeface="Arial" pitchFamily="34" charset="0"/>
                <a:cs typeface="Arial" pitchFamily="34" charset="0"/>
              </a:rPr>
              <a:t>يَآاَيُّهَا الَّذِينَ اَمَنُوا لَيَبْلُوَنَّكُمُ اللهُ بِشَىْءٍ مِنَ الصَّيْدِ تَنَالُهُ اَيْدِيكُمْ وَرِمَاحُكُمْ لِيَعْلَمَ اللهُ مَنْ يَخَافُهُ بِالْغَيْبِ فَمَنِ اعْتَدَى بَعْدَ ذَلِكَ فَلَهُ عَذَابٌ اَلِيمٌ</a:t>
            </a:r>
            <a:endParaRPr lang="tr-TR" sz="2800" b="1" dirty="0">
              <a:solidFill>
                <a:srgbClr val="FFFF00"/>
              </a:solidFill>
              <a:latin typeface="Arial" pitchFamily="34" charset="0"/>
              <a:cs typeface="Arial" pitchFamily="34" charset="0"/>
            </a:endParaRPr>
          </a:p>
          <a:p>
            <a:endParaRPr lang="tr-TR" sz="2800" dirty="0" smtClean="0">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Ey müminler, Allah’ kendisini görmeksizin O’ndan kimlerin korktuğunu belirlemek için sizleri, ihramlı iken ellerinizin ve mızraklarınızın erişebileceği av hayvanları aracılığı ile dener. Kim bu denemeden sonra yasakları çiğnerse, kendisini acıklı bir azap beklemektedir.”</a:t>
            </a:r>
          </a:p>
          <a:p>
            <a:pPr algn="r"/>
            <a:r>
              <a:rPr lang="tr-TR" dirty="0">
                <a:latin typeface="Arial" pitchFamily="34" charset="0"/>
                <a:cs typeface="Arial" pitchFamily="34" charset="0"/>
              </a:rPr>
              <a:t>Maide Suresi 94</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18</a:t>
            </a:fld>
            <a:endParaRPr lang="tr-TR"/>
          </a:p>
        </p:txBody>
      </p:sp>
    </p:spTree>
    <p:extLst>
      <p:ext uri="{BB962C8B-B14F-4D97-AF65-F5344CB8AC3E}">
        <p14:creationId xmlns:p14="http://schemas.microsoft.com/office/powerpoint/2010/main" xmlns="" val="218780723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75957" y="404664"/>
            <a:ext cx="8568952" cy="6555641"/>
          </a:xfrm>
          <a:prstGeom prst="rect">
            <a:avLst/>
          </a:prstGeom>
        </p:spPr>
        <p:txBody>
          <a:bodyPr wrap="square">
            <a:spAutoFit/>
          </a:bodyPr>
          <a:lstStyle/>
          <a:p>
            <a:pPr algn="ctr"/>
            <a:r>
              <a:rPr lang="tr-TR" sz="2800" b="1" dirty="0">
                <a:latin typeface="Arial" pitchFamily="34" charset="0"/>
                <a:cs typeface="Arial" pitchFamily="34" charset="0"/>
              </a:rPr>
              <a:t>14-İnsanların Şükür mü Yoksa Nankörlük mü Edeceğini Ortaya Koymak İçin İmtihan Eder</a:t>
            </a:r>
            <a:r>
              <a:rPr lang="tr-TR" sz="2800" b="1" dirty="0" smtClean="0">
                <a:latin typeface="Arial" pitchFamily="34" charset="0"/>
                <a:cs typeface="Arial" pitchFamily="34" charset="0"/>
              </a:rPr>
              <a:t>.</a:t>
            </a:r>
          </a:p>
          <a:p>
            <a:pPr algn="ctr"/>
            <a:endParaRPr lang="tr-TR" sz="2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lgn="ctr"/>
            <a:r>
              <a:rPr lang="ar-SA"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قَالَ الَّذِى عِنْدَهُ عِلْمٌ مِنَ الْكِتَابِ اَنَا اَتِيكَ بِهِ قَبْلَ اَنْ يَرْتَدَّ اِلَيْكَ طَرْفُكَ فَلَمَّا رَاَهُ مُسْتَقِرًّا عِنْدَهُ قَالَ هَذَا مِنْ فَضْلِ رَبِّى لِيَبْلُوَنِى ءَ اَشْكُرُ اَمْ اَكْفُرُ وَمَنْ شَكَرَ فَاِنَّمَا يَشْكُرُ لِنَفْسِهِ وَمَنْ كَفَرَ فَاِنَّ رَبِّى غَنِىٌّ كَرِيمٌ</a:t>
            </a:r>
            <a:endParaRPr lang="tr-TR" sz="2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Kitabın bilgisine sahip olan biri: «Gözünü açıp kapamadan ben onu sana getiririm» dedi. Süleyman, tahtı yanına yerleşivermiş görünce: «Bu, şükür mü edeceğim yoksa nankörlük mü edeceğim diye beni sınayan Rabbimin lütfundandır. Şükreden ancak kendisi için şükretmiş olur; fakat nankörlük eden bilsin ki Rabbim müstağnidir, kerem sahibidir» dedi.”</a:t>
            </a:r>
          </a:p>
          <a:p>
            <a:pPr algn="r"/>
            <a:r>
              <a:rPr lang="tr-TR" dirty="0" err="1">
                <a:latin typeface="Arial" pitchFamily="34" charset="0"/>
                <a:cs typeface="Arial" pitchFamily="34" charset="0"/>
              </a:rPr>
              <a:t>Neml</a:t>
            </a:r>
            <a:r>
              <a:rPr lang="tr-TR" dirty="0">
                <a:latin typeface="Arial" pitchFamily="34" charset="0"/>
                <a:cs typeface="Arial" pitchFamily="34" charset="0"/>
              </a:rPr>
              <a:t> Suresi 40</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19</a:t>
            </a:fld>
            <a:endParaRPr lang="tr-TR"/>
          </a:p>
        </p:txBody>
      </p:sp>
    </p:spTree>
    <p:extLst>
      <p:ext uri="{BB962C8B-B14F-4D97-AF65-F5344CB8AC3E}">
        <p14:creationId xmlns:p14="http://schemas.microsoft.com/office/powerpoint/2010/main" xmlns="" val="112792381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sz="2800" dirty="0" smtClean="0">
                <a:latin typeface="Arial" pitchFamily="34" charset="0"/>
                <a:cs typeface="Arial" pitchFamily="34" charset="0"/>
              </a:rPr>
              <a:t>insanın </a:t>
            </a:r>
            <a:r>
              <a:rPr lang="tr-TR" sz="2800" dirty="0" smtClean="0">
                <a:latin typeface="Arial" pitchFamily="34" charset="0"/>
                <a:cs typeface="Arial" pitchFamily="34" charset="0"/>
              </a:rPr>
              <a:t>kalitesini ortaya koymak için bir takım zorluklarla denenmesidir. Bu bir bakıma madenin yüksek dereceli ateşe atılıp cevherle posanın ayrılması gibi bir ameliyedir. Zaten dünyada bulunuş sebebimiz de çeşitli imtihanlarla kalitemizi ortaya koymaktır. Yapılan bütün imtihanlar da ehliyeti belirlemeye, kaliteli insan seçmeye yöneliktir. Hayat baştan sona imtihandır diyebiliriz.</a:t>
            </a:r>
          </a:p>
          <a:p>
            <a:endParaRPr lang="tr-TR" dirty="0"/>
          </a:p>
        </p:txBody>
      </p:sp>
      <p:sp>
        <p:nvSpPr>
          <p:cNvPr id="3" name="2 Slayt Numarası Yer Tutucusu"/>
          <p:cNvSpPr>
            <a:spLocks noGrp="1"/>
          </p:cNvSpPr>
          <p:nvPr>
            <p:ph type="sldNum" sz="quarter" idx="15"/>
          </p:nvPr>
        </p:nvSpPr>
        <p:spPr/>
        <p:txBody>
          <a:bodyPr/>
          <a:lstStyle/>
          <a:p>
            <a:fld id="{61903838-FA28-45FA-B8B7-D0511236016B}" type="slidenum">
              <a:rPr lang="tr-TR" smtClean="0"/>
              <a:pPr/>
              <a:t>2</a:t>
            </a:fld>
            <a:endParaRPr lang="tr-TR"/>
          </a:p>
        </p:txBody>
      </p:sp>
      <p:sp>
        <p:nvSpPr>
          <p:cNvPr id="4" name="3 Başlık"/>
          <p:cNvSpPr>
            <a:spLocks noGrp="1"/>
          </p:cNvSpPr>
          <p:nvPr>
            <p:ph type="title"/>
          </p:nvPr>
        </p:nvSpPr>
        <p:spPr/>
        <p:txBody>
          <a:bodyPr/>
          <a:lstStyle/>
          <a:p>
            <a:r>
              <a:rPr lang="de-CH" sz="5400" dirty="0" smtClean="0">
                <a:latin typeface="Arial" pitchFamily="34" charset="0"/>
                <a:cs typeface="Arial" pitchFamily="34" charset="0"/>
              </a:rPr>
              <a:t> </a:t>
            </a:r>
            <a:r>
              <a:rPr lang="de-CH" sz="5400" dirty="0" smtClean="0">
                <a:latin typeface="Arial" pitchFamily="34" charset="0"/>
                <a:cs typeface="Arial" pitchFamily="34" charset="0"/>
              </a:rPr>
              <a:t> </a:t>
            </a:r>
            <a:r>
              <a:rPr lang="tr-TR" sz="5400" dirty="0" smtClean="0">
                <a:latin typeface="Arial" pitchFamily="34" charset="0"/>
                <a:cs typeface="Arial" pitchFamily="34" charset="0"/>
              </a:rPr>
              <a:t>İmtihan</a:t>
            </a:r>
            <a:r>
              <a:rPr lang="tr-TR" sz="5400" dirty="0" smtClean="0">
                <a:latin typeface="Arial" pitchFamily="34" charset="0"/>
                <a:cs typeface="Arial" pitchFamily="34" charset="0"/>
              </a:rPr>
              <a:t>; </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336943"/>
            <a:ext cx="8568952" cy="5539978"/>
          </a:xfrm>
          <a:prstGeom prst="rect">
            <a:avLst/>
          </a:prstGeom>
        </p:spPr>
        <p:txBody>
          <a:bodyPr wrap="square">
            <a:spAutoFit/>
          </a:bodyPr>
          <a:lstStyle/>
          <a:p>
            <a:pPr algn="ctr"/>
            <a:r>
              <a:rPr lang="tr-TR" sz="2800" b="1" dirty="0">
                <a:latin typeface="Arial" pitchFamily="34" charset="0"/>
                <a:cs typeface="Arial" pitchFamily="34" charset="0"/>
              </a:rPr>
              <a:t>15-Mallar ve Canlar İle İmtihan Eder.</a:t>
            </a:r>
            <a:endParaRPr lang="tr-TR" sz="2800" dirty="0">
              <a:latin typeface="Arial" pitchFamily="34" charset="0"/>
              <a:cs typeface="Arial" pitchFamily="34" charset="0"/>
            </a:endParaRPr>
          </a:p>
          <a:p>
            <a:r>
              <a:rPr lang="tr-TR" sz="2800" b="1" dirty="0">
                <a:latin typeface="Arial" pitchFamily="34" charset="0"/>
                <a:cs typeface="Arial" pitchFamily="34" charset="0"/>
              </a:rPr>
              <a:t> </a:t>
            </a:r>
            <a:endParaRPr lang="tr-TR" sz="2800" b="1" dirty="0" smtClean="0">
              <a:latin typeface="Arial" pitchFamily="34" charset="0"/>
              <a:cs typeface="Arial" pitchFamily="34" charset="0"/>
            </a:endParaRPr>
          </a:p>
          <a:p>
            <a:pPr algn="ctr"/>
            <a:r>
              <a:rPr lang="ar-AE" sz="2800" b="1" dirty="0">
                <a:solidFill>
                  <a:srgbClr val="FF0000"/>
                </a:solidFill>
              </a:rPr>
              <a:t>لَتُبْلَوُنَّ فٖى اَمْوَالِكُمْ وَاَنْفُسِكُمْ وَلَتَسْمَعُنَّ مِنَ الَّذٖينَ اُوتُوا الْكِتَابَ مِنْ قَبْلِكُمْ وَمِنَ الَّذٖينَ اَشْرَكُوا اَذًى كَثٖيرًا وَاِنْ تَصْبِرُوا وَتَتَّقُوا فَاِنَّ ذٰلِكَ مِنْ عَزْمِ الْاُمُورِ</a:t>
            </a:r>
            <a:r>
              <a:rPr lang="ar-AE" sz="2800" dirty="0"/>
              <a:t/>
            </a:r>
            <a:br>
              <a:rPr lang="ar-AE" sz="2800" dirty="0"/>
            </a:br>
            <a:endParaRPr lang="tr-TR" sz="2800" b="1" dirty="0">
              <a:latin typeface="Arial" pitchFamily="34" charset="0"/>
              <a:cs typeface="Arial" pitchFamily="34" charset="0"/>
            </a:endParaRPr>
          </a:p>
          <a:p>
            <a:endParaRPr lang="tr-TR" sz="2800" dirty="0">
              <a:latin typeface="Arial" pitchFamily="34" charset="0"/>
              <a:cs typeface="Arial" pitchFamily="34" charset="0"/>
            </a:endParaRPr>
          </a:p>
          <a:p>
            <a:r>
              <a:rPr lang="tr-TR" sz="2800" dirty="0">
                <a:latin typeface="Arial" pitchFamily="34" charset="0"/>
                <a:cs typeface="Arial" pitchFamily="34" charset="0"/>
              </a:rPr>
              <a:t>“</a:t>
            </a:r>
            <a:r>
              <a:rPr lang="tr-TR" sz="2800" dirty="0" err="1">
                <a:latin typeface="Arial" pitchFamily="34" charset="0"/>
                <a:cs typeface="Arial" pitchFamily="34" charset="0"/>
              </a:rPr>
              <a:t>And</a:t>
            </a:r>
            <a:r>
              <a:rPr lang="tr-TR" sz="2800" dirty="0">
                <a:latin typeface="Arial" pitchFamily="34" charset="0"/>
                <a:cs typeface="Arial" pitchFamily="34" charset="0"/>
              </a:rPr>
              <a:t> olsun ki mallarınız ve canlarınızla sınanacaksınız; hiç şüphesiz, sizden önce Kitap verilenlerden ve Allah’a eş koşanlardan çok üzücü sözler işiteceksiniz. Sabreder ve Allah’a karşı gelmekten sakınırsanız bilin ki, bu üzerinde sebat edilecek işlerdendir.”</a:t>
            </a:r>
          </a:p>
          <a:p>
            <a:pPr algn="r"/>
            <a:r>
              <a:rPr lang="tr-TR" dirty="0">
                <a:latin typeface="Arial" pitchFamily="34" charset="0"/>
                <a:cs typeface="Arial" pitchFamily="34" charset="0"/>
              </a:rPr>
              <a:t>Ali İmran Suresi 186</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20</a:t>
            </a:fld>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76872"/>
            <a:ext cx="9144000" cy="45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998996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79653"/>
            <a:ext cx="8928992" cy="6986528"/>
          </a:xfrm>
          <a:prstGeom prst="rect">
            <a:avLst/>
          </a:prstGeom>
        </p:spPr>
        <p:txBody>
          <a:bodyPr wrap="square">
            <a:spAutoFit/>
          </a:bodyPr>
          <a:lstStyle/>
          <a:p>
            <a:pPr algn="ctr"/>
            <a:r>
              <a:rPr lang="tr-TR" sz="2800" b="1" dirty="0">
                <a:latin typeface="Arial" pitchFamily="34" charset="0"/>
                <a:cs typeface="Arial" pitchFamily="34" charset="0"/>
              </a:rPr>
              <a:t>16-Savaşta İmtihan Eder</a:t>
            </a:r>
            <a:r>
              <a:rPr lang="tr-TR" sz="2800" b="1" dirty="0" smtClean="0">
                <a:latin typeface="Arial" pitchFamily="34" charset="0"/>
                <a:cs typeface="Arial" pitchFamily="34" charset="0"/>
              </a:rPr>
              <a:t>.</a:t>
            </a:r>
          </a:p>
          <a:p>
            <a:pPr algn="ctr"/>
            <a:endParaRPr lang="tr-TR" sz="2800" dirty="0">
              <a:latin typeface="Arial" pitchFamily="34" charset="0"/>
              <a:cs typeface="Arial" pitchFamily="34" charset="0"/>
            </a:endParaRPr>
          </a:p>
          <a:p>
            <a:pPr algn="ctr"/>
            <a:r>
              <a:rPr lang="ar-SA" sz="2800" b="1" dirty="0">
                <a:solidFill>
                  <a:srgbClr val="FFFF00"/>
                </a:solidFill>
              </a:rPr>
              <a:t>فَلَمْ تَقْتُلُوهُمْ وَلَكِنَّ اللهَ قَتَلَهُمْ وَمَا رَمَيْتَ اِذْ رَمَيْتَ وَلَكِنَّ اللهَ رَمَى وَلِيُبْلِىَ الْمُؤْمِنِينَ مِنْهُ بَلاَءً حَسَنًا اِنَّ اللهَ سَمِيعٌ عَلِيمٌ</a:t>
            </a:r>
            <a:endParaRPr lang="tr-TR" sz="2800" b="1" dirty="0">
              <a:solidFill>
                <a:srgbClr val="FFFF00"/>
              </a:solidFill>
            </a:endParaRPr>
          </a:p>
          <a:p>
            <a:r>
              <a:rPr lang="tr-TR" sz="2400" dirty="0">
                <a:solidFill>
                  <a:srgbClr val="FFC000"/>
                </a:solidFill>
              </a:rPr>
              <a:t>(</a:t>
            </a:r>
            <a:r>
              <a:rPr lang="tr-TR" sz="2400" dirty="0">
                <a:solidFill>
                  <a:srgbClr val="FF0000"/>
                </a:solidFill>
              </a:rPr>
              <a:t>Savaşta) onları siz öldürmediniz, fakat Allah öldürdü onları; attığın zaman da sen atmadın, fakat Allah attı (onu). Ve bunu, müminleri güzel bir imtihanla denemek için (yaptı). Şüphesiz Allah işitendir, bilendir</a:t>
            </a:r>
            <a:r>
              <a:rPr lang="tr-TR" sz="2400" dirty="0" smtClean="0">
                <a:solidFill>
                  <a:srgbClr val="FF0000"/>
                </a:solidFill>
              </a:rPr>
              <a:t>.			</a:t>
            </a:r>
            <a:r>
              <a:rPr lang="tr-TR" sz="2000" dirty="0" smtClean="0">
                <a:solidFill>
                  <a:srgbClr val="FFFF00"/>
                </a:solidFill>
                <a:latin typeface="Arial" pitchFamily="34" charset="0"/>
                <a:cs typeface="Arial" pitchFamily="34" charset="0"/>
              </a:rPr>
              <a:t>8/</a:t>
            </a:r>
            <a:r>
              <a:rPr lang="tr-TR" sz="2000" dirty="0" err="1" smtClean="0">
                <a:solidFill>
                  <a:srgbClr val="FFFF00"/>
                </a:solidFill>
                <a:latin typeface="Arial" pitchFamily="34" charset="0"/>
                <a:cs typeface="Arial" pitchFamily="34" charset="0"/>
              </a:rPr>
              <a:t>Enfal</a:t>
            </a:r>
            <a:r>
              <a:rPr lang="tr-TR" sz="2000" dirty="0" smtClean="0">
                <a:solidFill>
                  <a:srgbClr val="FFFF00"/>
                </a:solidFill>
                <a:latin typeface="Arial" pitchFamily="34" charset="0"/>
                <a:cs typeface="Arial" pitchFamily="34" charset="0"/>
              </a:rPr>
              <a:t> </a:t>
            </a:r>
            <a:r>
              <a:rPr lang="tr-TR" sz="2000" dirty="0">
                <a:solidFill>
                  <a:srgbClr val="FFFF00"/>
                </a:solidFill>
                <a:latin typeface="Arial" pitchFamily="34" charset="0"/>
                <a:cs typeface="Arial" pitchFamily="34" charset="0"/>
              </a:rPr>
              <a:t>Suresi 17</a:t>
            </a:r>
          </a:p>
          <a:p>
            <a:r>
              <a:rPr lang="tr-TR" sz="2400" dirty="0"/>
              <a:t>Kederden sonra, bir takımınızı kendinden geçirecek şekilde size huzur ve emniyet indirdi; oysa bir takımınız da kendi </a:t>
            </a:r>
            <a:r>
              <a:rPr lang="tr-TR" sz="2400" dirty="0" err="1"/>
              <a:t>derdlerine</a:t>
            </a:r>
            <a:r>
              <a:rPr lang="tr-TR" sz="2400" dirty="0"/>
              <a:t> düşmüşlerdi. Haksız yere Allah hakkında, cahiliye devrinde olduğu gibi inanıyorlar. «Bu işte bizim bir fikrimiz var mı?» diyorlardı; De ki: «Buyruğun hepsi Allah’ındır». Sana açmadıklarını içlerinde gizliyorlar. «Bu işte bizim fikrimiz alınsaydı, burada öldürülmezdik» diyorlar. De ki: Evlerinizde olsaydınız, haklarında ölüm yazılı olan kimseler, yine de devrilecekleri yere varırlardı. Bu, Allah’ın içinizde olanı denemesi, </a:t>
            </a:r>
            <a:r>
              <a:rPr lang="tr-TR" sz="2400" dirty="0" err="1"/>
              <a:t>kalblerinizde</a:t>
            </a:r>
            <a:r>
              <a:rPr lang="tr-TR" sz="2400" dirty="0"/>
              <a:t> olanı arıtması içindir. Allah gönüllerde olanı bilir</a:t>
            </a:r>
            <a:r>
              <a:rPr lang="tr-TR" sz="2400" dirty="0" smtClean="0"/>
              <a:t>.       </a:t>
            </a:r>
            <a:r>
              <a:rPr lang="tr-TR" dirty="0" smtClean="0"/>
              <a:t>3/Ali </a:t>
            </a:r>
            <a:r>
              <a:rPr lang="tr-TR" dirty="0"/>
              <a:t>İmran Suresi 154</a:t>
            </a:r>
          </a:p>
        </p:txBody>
      </p:sp>
      <p:sp>
        <p:nvSpPr>
          <p:cNvPr id="3" name="Slayt Numarası Yer Tutucusu 2"/>
          <p:cNvSpPr>
            <a:spLocks noGrp="1"/>
          </p:cNvSpPr>
          <p:nvPr>
            <p:ph type="sldNum" sz="quarter" idx="11"/>
          </p:nvPr>
        </p:nvSpPr>
        <p:spPr/>
        <p:txBody>
          <a:bodyPr/>
          <a:lstStyle/>
          <a:p>
            <a:fld id="{61903838-FA28-45FA-B8B7-D0511236016B}" type="slidenum">
              <a:rPr lang="tr-TR" smtClean="0">
                <a:latin typeface="Arial" pitchFamily="34" charset="0"/>
                <a:cs typeface="Arial" pitchFamily="34" charset="0"/>
              </a:rPr>
              <a:pPr/>
              <a:t>21</a:t>
            </a:fld>
            <a:endParaRPr lang="tr-TR" dirty="0">
              <a:latin typeface="Arial" pitchFamily="34" charset="0"/>
              <a:cs typeface="Arial" pitchFamily="34" charset="0"/>
            </a:endParaRPr>
          </a:p>
        </p:txBody>
      </p:sp>
    </p:spTree>
    <p:extLst>
      <p:ext uri="{BB962C8B-B14F-4D97-AF65-F5344CB8AC3E}">
        <p14:creationId xmlns:p14="http://schemas.microsoft.com/office/powerpoint/2010/main" xmlns="" val="19805568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188640"/>
            <a:ext cx="8568952" cy="6247864"/>
          </a:xfrm>
          <a:prstGeom prst="rect">
            <a:avLst/>
          </a:prstGeom>
        </p:spPr>
        <p:txBody>
          <a:bodyPr wrap="square">
            <a:spAutoFit/>
          </a:bodyPr>
          <a:lstStyle/>
          <a:p>
            <a:r>
              <a:rPr lang="tr-TR" sz="2800" b="1" dirty="0">
                <a:latin typeface="Arial" pitchFamily="34" charset="0"/>
                <a:cs typeface="Arial" pitchFamily="34" charset="0"/>
              </a:rPr>
              <a:t>17-Bir Takım Kelimelerle İmtihan Eder.</a:t>
            </a:r>
            <a:endParaRPr lang="tr-TR" sz="2800" dirty="0">
              <a:latin typeface="Arial" pitchFamily="34" charset="0"/>
              <a:cs typeface="Arial" pitchFamily="34" charset="0"/>
            </a:endParaRPr>
          </a:p>
          <a:p>
            <a:pPr algn="ctr"/>
            <a:r>
              <a:rPr lang="ar-SA" sz="2800" b="1" dirty="0" smtClean="0">
                <a:solidFill>
                  <a:srgbClr val="FF0000"/>
                </a:solidFill>
                <a:latin typeface="Arial" pitchFamily="34" charset="0"/>
                <a:cs typeface="Arial" pitchFamily="34" charset="0"/>
              </a:rPr>
              <a:t>واِذِ </a:t>
            </a:r>
            <a:r>
              <a:rPr lang="ar-SA" sz="2800" b="1" dirty="0">
                <a:solidFill>
                  <a:srgbClr val="FF0000"/>
                </a:solidFill>
                <a:latin typeface="Arial" pitchFamily="34" charset="0"/>
                <a:cs typeface="Arial" pitchFamily="34" charset="0"/>
              </a:rPr>
              <a:t>اِبْتَلَى اِبْرَهِيمَ رَبُّهُ بِكَلِمَاتٍ فَاَتَمَّهُنَّ قَالَ اِنِّى جَاعِلُكَ لِلنَّاسِ اِمَامًا قَالَ وَمِنْ ذُرِّيَّتِى قَالَ لاَ يَنَالُ عَهْدِى الظَّالِمِينَ</a:t>
            </a:r>
            <a:endParaRPr lang="tr-TR" sz="2800" b="1" dirty="0">
              <a:solidFill>
                <a:srgbClr val="FF0000"/>
              </a:solidFill>
              <a:latin typeface="Arial" pitchFamily="34" charset="0"/>
              <a:cs typeface="Arial" pitchFamily="34" charset="0"/>
            </a:endParaRPr>
          </a:p>
          <a:p>
            <a:r>
              <a:rPr lang="tr-TR" sz="2800" dirty="0">
                <a:latin typeface="Arial" pitchFamily="34" charset="0"/>
                <a:cs typeface="Arial" pitchFamily="34" charset="0"/>
              </a:rPr>
              <a:t>“Bir zamanlar Rabbi İbrahim’i bir takım kelimelerle sınamış, onları tam olarak yerine getirince: Ben seni insanlara önder yapacağım, demişti. «Soyumdan da (önderler yap, </a:t>
            </a:r>
            <a:r>
              <a:rPr lang="tr-TR" sz="2800" dirty="0" err="1">
                <a:latin typeface="Arial" pitchFamily="34" charset="0"/>
                <a:cs typeface="Arial" pitchFamily="34" charset="0"/>
              </a:rPr>
              <a:t>yâ</a:t>
            </a:r>
            <a:r>
              <a:rPr lang="tr-TR" sz="2800" dirty="0">
                <a:latin typeface="Arial" pitchFamily="34" charset="0"/>
                <a:cs typeface="Arial" pitchFamily="34" charset="0"/>
              </a:rPr>
              <a:t> Rabbi!) » dedi. Allah: Ahdim zalimlere ermez (onlar için söz vermem) buyurdu.”</a:t>
            </a:r>
          </a:p>
          <a:p>
            <a:pPr algn="r"/>
            <a:r>
              <a:rPr lang="tr-TR" dirty="0" smtClean="0">
                <a:latin typeface="Arial" pitchFamily="34" charset="0"/>
                <a:cs typeface="Arial" pitchFamily="34" charset="0"/>
              </a:rPr>
              <a:t>Bakara Suresi 124</a:t>
            </a:r>
          </a:p>
          <a:p>
            <a:endParaRPr lang="tr-TR" sz="2800" b="1" dirty="0" smtClean="0">
              <a:latin typeface="Arial" pitchFamily="34" charset="0"/>
              <a:cs typeface="Arial" pitchFamily="34" charset="0"/>
            </a:endParaRPr>
          </a:p>
          <a:p>
            <a:r>
              <a:rPr lang="tr-TR" sz="2800" b="1" dirty="0" smtClean="0">
                <a:latin typeface="Arial" pitchFamily="34" charset="0"/>
                <a:cs typeface="Arial" pitchFamily="34" charset="0"/>
              </a:rPr>
              <a:t>18-Rızıklardan </a:t>
            </a:r>
            <a:r>
              <a:rPr lang="tr-TR" sz="2800" b="1" dirty="0">
                <a:latin typeface="Arial" pitchFamily="34" charset="0"/>
                <a:cs typeface="Arial" pitchFamily="34" charset="0"/>
              </a:rPr>
              <a:t>Eksiltme İle İmtihan Eder.</a:t>
            </a:r>
            <a:endParaRPr lang="tr-TR" sz="2800" dirty="0">
              <a:latin typeface="Arial" pitchFamily="34" charset="0"/>
              <a:cs typeface="Arial" pitchFamily="34" charset="0"/>
            </a:endParaRPr>
          </a:p>
          <a:p>
            <a:pPr algn="ctr"/>
            <a:r>
              <a:rPr lang="ar-SA" sz="2800" b="1" dirty="0">
                <a:solidFill>
                  <a:srgbClr val="FFFF00"/>
                </a:solidFill>
                <a:latin typeface="Arial" pitchFamily="34" charset="0"/>
                <a:cs typeface="Arial" pitchFamily="34" charset="0"/>
              </a:rPr>
              <a:t>وَاَمَّا اِذَا مَا ابْتَلَيهُ فَقَدَرَ عَلَيْهِ رِزْقَهُ فَيَقُولُ رَبِّى اَهَانَنِ</a:t>
            </a:r>
            <a:endParaRPr lang="tr-TR" sz="2800" b="1" dirty="0">
              <a:solidFill>
                <a:srgbClr val="FFFF00"/>
              </a:solidFill>
              <a:latin typeface="Arial" pitchFamily="34" charset="0"/>
              <a:cs typeface="Arial" pitchFamily="34" charset="0"/>
            </a:endParaRPr>
          </a:p>
          <a:p>
            <a:r>
              <a:rPr lang="tr-TR" sz="2800" dirty="0">
                <a:latin typeface="Arial" pitchFamily="34" charset="0"/>
                <a:cs typeface="Arial" pitchFamily="34" charset="0"/>
              </a:rPr>
              <a:t>“Onu imtihan edip rızkını daralttığında ise «Rabbim beni önemsemedi» der.”</a:t>
            </a:r>
          </a:p>
          <a:p>
            <a:pPr algn="r"/>
            <a:r>
              <a:rPr lang="tr-TR" dirty="0" err="1" smtClean="0">
                <a:latin typeface="Arial" pitchFamily="34" charset="0"/>
                <a:cs typeface="Arial" pitchFamily="34" charset="0"/>
              </a:rPr>
              <a:t>Fecr</a:t>
            </a:r>
            <a:r>
              <a:rPr lang="tr-TR" dirty="0" smtClean="0">
                <a:latin typeface="Arial" pitchFamily="34" charset="0"/>
                <a:cs typeface="Arial" pitchFamily="34" charset="0"/>
              </a:rPr>
              <a:t> </a:t>
            </a:r>
            <a:r>
              <a:rPr lang="tr-TR" dirty="0">
                <a:latin typeface="Arial" pitchFamily="34" charset="0"/>
                <a:cs typeface="Arial" pitchFamily="34" charset="0"/>
              </a:rPr>
              <a:t>Suresi 16</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22</a:t>
            </a:fld>
            <a:endParaRPr lang="tr-TR"/>
          </a:p>
        </p:txBody>
      </p:sp>
    </p:spTree>
    <p:extLst>
      <p:ext uri="{BB962C8B-B14F-4D97-AF65-F5344CB8AC3E}">
        <p14:creationId xmlns:p14="http://schemas.microsoft.com/office/powerpoint/2010/main" xmlns="" val="6381674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79653"/>
            <a:ext cx="9036496" cy="7032694"/>
          </a:xfrm>
          <a:prstGeom prst="rect">
            <a:avLst/>
          </a:prstGeom>
        </p:spPr>
        <p:txBody>
          <a:bodyPr wrap="square">
            <a:spAutoFit/>
          </a:bodyPr>
          <a:lstStyle/>
          <a:p>
            <a:r>
              <a:rPr lang="tr-TR" sz="2800" b="1" dirty="0">
                <a:latin typeface="Arial" pitchFamily="34" charset="0"/>
                <a:cs typeface="Arial" pitchFamily="34" charset="0"/>
              </a:rPr>
              <a:t>19-İnsanı Duydukları ve İşittikleri İle İmtihan Eder.</a:t>
            </a:r>
            <a:endParaRPr lang="tr-TR" sz="2800" dirty="0">
              <a:latin typeface="Arial" pitchFamily="34" charset="0"/>
              <a:cs typeface="Arial" pitchFamily="34" charset="0"/>
            </a:endParaRPr>
          </a:p>
          <a:p>
            <a:pPr algn="ctr"/>
            <a:r>
              <a:rPr lang="ar-SA" sz="2800" b="1" dirty="0">
                <a:solidFill>
                  <a:srgbClr val="FF0000"/>
                </a:solidFill>
                <a:latin typeface="Arial" pitchFamily="34" charset="0"/>
                <a:cs typeface="Arial" pitchFamily="34" charset="0"/>
              </a:rPr>
              <a:t>اِنَّا خَلَقْنَا اْلاِنْسَانَ مِنْ نُطْفَةٍ اَمْشَاجٍ نَبْتَلِيهِ فَجَعَلْنَاهُ سَمِيعًا بَصِيرًا</a:t>
            </a:r>
            <a:endParaRPr lang="tr-TR" sz="2800" b="1" dirty="0">
              <a:solidFill>
                <a:srgbClr val="FF0000"/>
              </a:solidFill>
              <a:latin typeface="Arial" pitchFamily="34" charset="0"/>
              <a:cs typeface="Arial" pitchFamily="34" charset="0"/>
            </a:endParaRPr>
          </a:p>
          <a:p>
            <a:r>
              <a:rPr lang="tr-TR" sz="2600" dirty="0">
                <a:latin typeface="Arial" pitchFamily="34" charset="0"/>
                <a:cs typeface="Arial" pitchFamily="34" charset="0"/>
              </a:rPr>
              <a:t>“Gerçek şu ki, biz insanı katışık bir </a:t>
            </a:r>
            <a:r>
              <a:rPr lang="tr-TR" sz="2600" dirty="0" err="1">
                <a:latin typeface="Arial" pitchFamily="34" charset="0"/>
                <a:cs typeface="Arial" pitchFamily="34" charset="0"/>
              </a:rPr>
              <a:t>nutfeden</a:t>
            </a:r>
            <a:r>
              <a:rPr lang="tr-TR" sz="2600" dirty="0">
                <a:latin typeface="Arial" pitchFamily="34" charset="0"/>
                <a:cs typeface="Arial" pitchFamily="34" charset="0"/>
              </a:rPr>
              <a:t> (erkek ve kadının dölünden) yarattık; onu imtihan edelim diye, kendisini işitir ve görür kıldık</a:t>
            </a:r>
            <a:r>
              <a:rPr lang="tr-TR" dirty="0" smtClean="0">
                <a:latin typeface="Arial" pitchFamily="34" charset="0"/>
                <a:cs typeface="Arial" pitchFamily="34" charset="0"/>
              </a:rPr>
              <a:t>.” 			İnsan Suresi 2</a:t>
            </a:r>
            <a:endParaRPr lang="tr-TR" sz="2600" dirty="0" smtClean="0">
              <a:latin typeface="Arial" pitchFamily="34" charset="0"/>
              <a:cs typeface="Arial" pitchFamily="34" charset="0"/>
            </a:endParaRPr>
          </a:p>
          <a:p>
            <a:pPr algn="ctr"/>
            <a:endParaRPr lang="tr-TR" sz="2600" dirty="0">
              <a:latin typeface="Arial" pitchFamily="34" charset="0"/>
              <a:cs typeface="Arial" pitchFamily="34" charset="0"/>
            </a:endParaRPr>
          </a:p>
          <a:p>
            <a:pPr algn="ctr"/>
            <a:r>
              <a:rPr lang="tr-TR" sz="2800" b="1" dirty="0">
                <a:latin typeface="Arial" pitchFamily="34" charset="0"/>
                <a:cs typeface="Arial" pitchFamily="34" charset="0"/>
              </a:rPr>
              <a:t>20-Kimin Ahireti Kimin de Dünyayı İstediğini Ortaya Koymak İçin İmtihan Eder</a:t>
            </a:r>
            <a:r>
              <a:rPr lang="tr-TR" sz="2800" b="1" dirty="0" smtClean="0">
                <a:latin typeface="Arial" pitchFamily="34" charset="0"/>
                <a:cs typeface="Arial" pitchFamily="34" charset="0"/>
              </a:rPr>
              <a:t>.</a:t>
            </a:r>
          </a:p>
          <a:p>
            <a:pPr algn="ctr"/>
            <a:endParaRPr lang="tr-TR" sz="2400" dirty="0">
              <a:latin typeface="Arial" pitchFamily="34" charset="0"/>
              <a:cs typeface="Arial" pitchFamily="34" charset="0"/>
            </a:endParaRPr>
          </a:p>
          <a:p>
            <a:pPr algn="ctr"/>
            <a:r>
              <a:rPr lang="ar-SA" sz="2400" b="1" dirty="0">
                <a:solidFill>
                  <a:srgbClr val="FF0000"/>
                </a:solidFill>
                <a:latin typeface="Arial" pitchFamily="34" charset="0"/>
                <a:cs typeface="Arial" pitchFamily="34" charset="0"/>
              </a:rPr>
              <a:t>وَلَقَدْ صَدَقَكُمُ اللهُ وَعْدَهُ اِذْ تَحُسُّونَهُمْ بِاِذْنِهِ حَتَّى اِذَا فَشِلْتُمْ وَتَنَازَعْتُمْ فِى اْلاَمْرِ وَعَصَيْتُمْ مِنْ بَعْدِ مَآ اَرَيكُمْ  مَا تُحِبُّونَ مِنْكُمْ مَنْ يُرِيدُ الدُّنْيَا وَمِنْكُمْ مَنْ يُرِيدُ اْلاَخِرَةَ ثُمَّ صَرَفَكُمْ عَنْهُمْ لِيَبْتَلِيَكُمْ وَلَقَدْ عَفَا عَنْكُمْ وَاللهُ ذُو فَضْلٍ عَلَى الْمُؤْمِنِينَ</a:t>
            </a:r>
            <a:endParaRPr lang="tr-TR" sz="2400" b="1" dirty="0">
              <a:solidFill>
                <a:srgbClr val="FF0000"/>
              </a:solidFill>
              <a:latin typeface="Arial" pitchFamily="34" charset="0"/>
              <a:cs typeface="Arial" pitchFamily="34" charset="0"/>
            </a:endParaRPr>
          </a:p>
          <a:p>
            <a:r>
              <a:rPr lang="tr-TR" sz="2300" dirty="0">
                <a:latin typeface="Arial" pitchFamily="34" charset="0"/>
                <a:cs typeface="Arial" pitchFamily="34" charset="0"/>
              </a:rPr>
              <a:t>“</a:t>
            </a:r>
            <a:r>
              <a:rPr lang="tr-TR" sz="2300" dirty="0" err="1">
                <a:latin typeface="Arial" pitchFamily="34" charset="0"/>
                <a:cs typeface="Arial" pitchFamily="34" charset="0"/>
              </a:rPr>
              <a:t>And</a:t>
            </a:r>
            <a:r>
              <a:rPr lang="tr-TR" sz="2300" dirty="0">
                <a:latin typeface="Arial" pitchFamily="34" charset="0"/>
                <a:cs typeface="Arial" pitchFamily="34" charset="0"/>
              </a:rPr>
              <a:t> olsun ki, Allah, size verdiği sözde durdu. Onun izniyle kafirleri kırıp biçiyordunuz, ama Allah size arzuladığınız zaferi gösterdikten sonra gevşeyip bu hususta çekiştiniz ve isyan ettiniz; sizden kimi dünyayı, kimi ahireti istiyordu; derken denemek için Allah sizi geri çevirip bozguna uğrattı. </a:t>
            </a:r>
            <a:r>
              <a:rPr lang="tr-TR" sz="2300" dirty="0" err="1">
                <a:latin typeface="Arial" pitchFamily="34" charset="0"/>
                <a:cs typeface="Arial" pitchFamily="34" charset="0"/>
              </a:rPr>
              <a:t>And</a:t>
            </a:r>
            <a:r>
              <a:rPr lang="tr-TR" sz="2300" dirty="0">
                <a:latin typeface="Arial" pitchFamily="34" charset="0"/>
                <a:cs typeface="Arial" pitchFamily="34" charset="0"/>
              </a:rPr>
              <a:t> olsun ki O, sizi bağışladı. Allah’ın inananlara nimeti boldur</a:t>
            </a:r>
            <a:r>
              <a:rPr lang="tr-TR" sz="2400" dirty="0" smtClean="0">
                <a:latin typeface="Arial" pitchFamily="34" charset="0"/>
                <a:cs typeface="Arial" pitchFamily="34" charset="0"/>
              </a:rPr>
              <a:t>.”			</a:t>
            </a:r>
            <a:r>
              <a:rPr lang="tr-TR" dirty="0" smtClean="0">
                <a:latin typeface="Arial" pitchFamily="34" charset="0"/>
                <a:cs typeface="Arial" pitchFamily="34" charset="0"/>
              </a:rPr>
              <a:t>Ali </a:t>
            </a:r>
            <a:r>
              <a:rPr lang="tr-TR" dirty="0">
                <a:latin typeface="Arial" pitchFamily="34" charset="0"/>
                <a:cs typeface="Arial" pitchFamily="34" charset="0"/>
              </a:rPr>
              <a:t>İmran Suresi 152</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23</a:t>
            </a:fld>
            <a:endParaRPr lang="tr-TR"/>
          </a:p>
        </p:txBody>
      </p:sp>
    </p:spTree>
    <p:extLst>
      <p:ext uri="{BB962C8B-B14F-4D97-AF65-F5344CB8AC3E}">
        <p14:creationId xmlns:p14="http://schemas.microsoft.com/office/powerpoint/2010/main" xmlns="" val="365031847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69545" y="260648"/>
            <a:ext cx="8496944" cy="7417415"/>
          </a:xfrm>
          <a:prstGeom prst="rect">
            <a:avLst/>
          </a:prstGeom>
        </p:spPr>
        <p:txBody>
          <a:bodyPr wrap="square">
            <a:spAutoFit/>
          </a:bodyPr>
          <a:lstStyle/>
          <a:p>
            <a:pPr algn="ctr"/>
            <a:r>
              <a:rPr lang="tr-TR" sz="2800" b="1" dirty="0">
                <a:latin typeface="Arial" pitchFamily="34" charset="0"/>
                <a:cs typeface="Arial" pitchFamily="34" charset="0"/>
              </a:rPr>
              <a:t>21-Zorluklardan İşkencelerden Kurtarmakla İmtihan Eder</a:t>
            </a:r>
            <a:r>
              <a:rPr lang="tr-TR" sz="2800" b="1" dirty="0" smtClean="0">
                <a:latin typeface="Arial" pitchFamily="34" charset="0"/>
                <a:cs typeface="Arial" pitchFamily="34" charset="0"/>
              </a:rPr>
              <a:t>.</a:t>
            </a:r>
          </a:p>
          <a:p>
            <a:endParaRPr lang="tr-TR" sz="2800" dirty="0"/>
          </a:p>
          <a:p>
            <a:pPr algn="ctr"/>
            <a:r>
              <a:rPr lang="ar-SA" sz="2800" b="1" dirty="0">
                <a:solidFill>
                  <a:srgbClr val="FFFF00"/>
                </a:solidFill>
              </a:rPr>
              <a:t>وَاِذْ نَجَّيْنَاكُمْ مِنْ آلِ فِرْعَوْنَ يَسُومُونَكُمْ سُوءَ الْعَذَابِ يُذَبِّحُونَ اَبْنَآءَ كُمْ وَيَسْتَحْيُونَ نِسَآءَ كُمْ وَفِى ذَلِكُمْ بَلآءٌ مِنْ رَبِّكُمْ عَظِيمٌ</a:t>
            </a:r>
            <a:endParaRPr lang="tr-TR" sz="2800" b="1" dirty="0">
              <a:solidFill>
                <a:srgbClr val="FFFF00"/>
              </a:solidFill>
            </a:endParaRPr>
          </a:p>
          <a:p>
            <a:r>
              <a:rPr lang="tr-TR" sz="2800" dirty="0"/>
              <a:t>“Size işkence eden, kadınlarınızı sağ bırakıp oğullarınızı boğazlayan Firavun ailesinden sizi kurtarmıştık; bu Rabbinizin büyük bir imtihanı idi</a:t>
            </a:r>
            <a:r>
              <a:rPr lang="tr-TR" sz="2800" dirty="0" smtClean="0"/>
              <a:t>.”</a:t>
            </a:r>
          </a:p>
          <a:p>
            <a:endParaRPr lang="tr-TR" sz="2800" dirty="0"/>
          </a:p>
          <a:p>
            <a:pPr algn="ctr"/>
            <a:r>
              <a:rPr lang="ar-SA" sz="2800" b="1" dirty="0">
                <a:solidFill>
                  <a:srgbClr val="FFFF00"/>
                </a:solidFill>
              </a:rPr>
              <a:t>وَاِذْ اَنْجَيْنَاكُمْ مِنْ اَلِ فِرْعَوْنَ يَسُومُونَكُمْ سُوءَ الْعَذَابِ يُقَتِّلُونَ اَبْنَاءَ كُمْ وَيَسْتَحْيُونَ نِسَاءَ كُمْ وَفِى ذَلِكُمْ بَلاَءٌ مِنْ رَبِّكُمْ عَظِيمٌ</a:t>
            </a:r>
            <a:endParaRPr lang="tr-TR" sz="2800" b="1" dirty="0">
              <a:solidFill>
                <a:srgbClr val="FFFF00"/>
              </a:solidFill>
            </a:endParaRPr>
          </a:p>
          <a:p>
            <a:r>
              <a:rPr lang="tr-TR" sz="2800" dirty="0"/>
              <a:t>“Sizi kötü azaba sokan, kadınlarınızı sağ bırakıp oğullarınızı öldüren Firavun ailesinden kurtarmıştık. Bunda, size Rabbiniz tarafından büyük bir imtihan vardı.”</a:t>
            </a:r>
          </a:p>
          <a:p>
            <a:endParaRPr lang="tr-TR" sz="2800" dirty="0"/>
          </a:p>
          <a:p>
            <a:endParaRPr lang="tr-TR" sz="2800"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24</a:t>
            </a:fld>
            <a:endParaRPr lang="tr-TR"/>
          </a:p>
        </p:txBody>
      </p:sp>
    </p:spTree>
    <p:extLst>
      <p:ext uri="{BB962C8B-B14F-4D97-AF65-F5344CB8AC3E}">
        <p14:creationId xmlns:p14="http://schemas.microsoft.com/office/powerpoint/2010/main" xmlns="" val="31957632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69579"/>
            <a:ext cx="9036496" cy="6924973"/>
          </a:xfrm>
          <a:prstGeom prst="rect">
            <a:avLst/>
          </a:prstGeom>
        </p:spPr>
        <p:txBody>
          <a:bodyPr wrap="square">
            <a:spAutoFit/>
          </a:bodyPr>
          <a:lstStyle/>
          <a:p>
            <a:pPr algn="ctr"/>
            <a:r>
              <a:rPr lang="tr-TR" sz="2800" b="1" dirty="0" smtClean="0">
                <a:latin typeface="Arial" pitchFamily="34" charset="0"/>
                <a:cs typeface="Arial" pitchFamily="34" charset="0"/>
              </a:rPr>
              <a:t>22-Ayetlerle-Mücizelerle </a:t>
            </a:r>
            <a:r>
              <a:rPr lang="tr-TR" sz="2800" b="1" dirty="0">
                <a:latin typeface="Arial" pitchFamily="34" charset="0"/>
                <a:cs typeface="Arial" pitchFamily="34" charset="0"/>
              </a:rPr>
              <a:t>İmtihan Eder</a:t>
            </a:r>
            <a:r>
              <a:rPr lang="tr-TR" sz="2800" dirty="0">
                <a:latin typeface="Arial" pitchFamily="34" charset="0"/>
                <a:cs typeface="Arial" pitchFamily="34" charset="0"/>
              </a:rPr>
              <a:t>.</a:t>
            </a:r>
          </a:p>
          <a:p>
            <a:pPr algn="ctr"/>
            <a:r>
              <a:rPr lang="ar-SA" sz="2800" dirty="0" smtClean="0">
                <a:solidFill>
                  <a:srgbClr val="FF0000"/>
                </a:solidFill>
                <a:latin typeface="Arial" pitchFamily="34" charset="0"/>
                <a:cs typeface="Arial" pitchFamily="34" charset="0"/>
              </a:rPr>
              <a:t>و</a:t>
            </a:r>
            <a:r>
              <a:rPr lang="ar-SA" sz="2800" b="1" dirty="0" smtClean="0">
                <a:solidFill>
                  <a:srgbClr val="FF0000"/>
                </a:solidFill>
                <a:latin typeface="Arial" pitchFamily="34" charset="0"/>
                <a:cs typeface="Arial" pitchFamily="34" charset="0"/>
              </a:rPr>
              <a:t>لَقَدِ </a:t>
            </a:r>
            <a:r>
              <a:rPr lang="ar-SA" sz="2800" b="1" dirty="0">
                <a:solidFill>
                  <a:srgbClr val="FF0000"/>
                </a:solidFill>
                <a:latin typeface="Arial" pitchFamily="34" charset="0"/>
                <a:cs typeface="Arial" pitchFamily="34" charset="0"/>
              </a:rPr>
              <a:t>اخْتَرْنَاهُمْ عَلَى عِلْمٍ عَلَى الْعَالَمِينَ</a:t>
            </a:r>
            <a:endParaRPr lang="tr-TR" sz="2800" b="1" dirty="0">
              <a:solidFill>
                <a:srgbClr val="FF0000"/>
              </a:solidFill>
              <a:latin typeface="Arial" pitchFamily="34" charset="0"/>
              <a:cs typeface="Arial" pitchFamily="34" charset="0"/>
            </a:endParaRPr>
          </a:p>
          <a:p>
            <a:pPr algn="ctr"/>
            <a:r>
              <a:rPr lang="ar-SA" sz="2800" b="1" dirty="0">
                <a:solidFill>
                  <a:srgbClr val="FF0000"/>
                </a:solidFill>
                <a:latin typeface="Arial" pitchFamily="34" charset="0"/>
                <a:cs typeface="Arial" pitchFamily="34" charset="0"/>
              </a:rPr>
              <a:t>وَاَتَيْنَاهُمْ مِنَ اْلاَيَاتِ مَا فِيهِ بَلآءٌ مُبِينٌ</a:t>
            </a:r>
            <a:endParaRPr lang="tr-TR" sz="2800" b="1" dirty="0">
              <a:solidFill>
                <a:srgbClr val="FF0000"/>
              </a:solidFill>
              <a:latin typeface="Arial" pitchFamily="34" charset="0"/>
              <a:cs typeface="Arial" pitchFamily="34" charset="0"/>
            </a:endParaRPr>
          </a:p>
          <a:p>
            <a:r>
              <a:rPr lang="tr-TR" sz="2400" dirty="0">
                <a:latin typeface="Arial" pitchFamily="34" charset="0"/>
                <a:cs typeface="Arial" pitchFamily="34" charset="0"/>
              </a:rPr>
              <a:t>“</a:t>
            </a:r>
            <a:r>
              <a:rPr lang="tr-TR" sz="2400" dirty="0" err="1">
                <a:latin typeface="Arial" pitchFamily="34" charset="0"/>
                <a:cs typeface="Arial" pitchFamily="34" charset="0"/>
              </a:rPr>
              <a:t>Andolsun</a:t>
            </a:r>
            <a:r>
              <a:rPr lang="tr-TR" sz="2400" dirty="0">
                <a:latin typeface="Arial" pitchFamily="34" charset="0"/>
                <a:cs typeface="Arial" pitchFamily="34" charset="0"/>
              </a:rPr>
              <a:t> ki, </a:t>
            </a:r>
            <a:r>
              <a:rPr lang="tr-TR" sz="2400" dirty="0" err="1">
                <a:latin typeface="Arial" pitchFamily="34" charset="0"/>
                <a:cs typeface="Arial" pitchFamily="34" charset="0"/>
              </a:rPr>
              <a:t>İsrailoğullarının</a:t>
            </a:r>
            <a:r>
              <a:rPr lang="tr-TR" sz="2400" dirty="0">
                <a:latin typeface="Arial" pitchFamily="34" charset="0"/>
                <a:cs typeface="Arial" pitchFamily="34" charset="0"/>
              </a:rPr>
              <a:t> durumunu bilerek, onları dünya milletlerinin üzerine seçip tercih ettik, onlar o devrin lider toplumu idiler. </a:t>
            </a:r>
            <a:r>
              <a:rPr lang="tr-TR" sz="2400" dirty="0" smtClean="0">
                <a:latin typeface="Arial" pitchFamily="34" charset="0"/>
                <a:cs typeface="Arial" pitchFamily="34" charset="0"/>
              </a:rPr>
              <a:t>            </a:t>
            </a:r>
            <a:r>
              <a:rPr lang="tr-TR" dirty="0" smtClean="0">
                <a:latin typeface="Arial" pitchFamily="34" charset="0"/>
                <a:cs typeface="Arial" pitchFamily="34" charset="0"/>
              </a:rPr>
              <a:t>Bakara Suresi 49</a:t>
            </a:r>
          </a:p>
          <a:p>
            <a:endParaRPr lang="tr-TR" sz="2800" dirty="0" smtClean="0"/>
          </a:p>
          <a:p>
            <a:r>
              <a:rPr lang="tr-TR" sz="2400" dirty="0" smtClean="0"/>
              <a:t>Ve </a:t>
            </a:r>
            <a:r>
              <a:rPr lang="tr-TR" sz="2400" dirty="0"/>
              <a:t>onlara her birine açık birer imtihan bulunan, ayet ve ibretlerimizden de verdik</a:t>
            </a:r>
            <a:r>
              <a:rPr lang="tr-TR" sz="2400" dirty="0" smtClean="0"/>
              <a:t>.”                       </a:t>
            </a:r>
            <a:r>
              <a:rPr lang="tr-TR" dirty="0" smtClean="0">
                <a:latin typeface="Arial" pitchFamily="34" charset="0"/>
                <a:cs typeface="Arial" pitchFamily="34" charset="0"/>
              </a:rPr>
              <a:t>Araf Suresi 141</a:t>
            </a:r>
          </a:p>
          <a:p>
            <a:pPr algn="ctr"/>
            <a:endParaRPr lang="tr-TR" sz="2800" b="1" dirty="0" smtClean="0">
              <a:latin typeface="Arial" pitchFamily="34" charset="0"/>
              <a:cs typeface="Arial" pitchFamily="34" charset="0"/>
            </a:endParaRPr>
          </a:p>
          <a:p>
            <a:pPr algn="ctr"/>
            <a:r>
              <a:rPr lang="tr-TR" sz="2800" b="1" dirty="0" smtClean="0">
                <a:latin typeface="Arial" pitchFamily="34" charset="0"/>
                <a:cs typeface="Arial" pitchFamily="34" charset="0"/>
              </a:rPr>
              <a:t>23-Kalblerdeki </a:t>
            </a:r>
            <a:r>
              <a:rPr lang="tr-TR" sz="2800" b="1" dirty="0">
                <a:latin typeface="Arial" pitchFamily="34" charset="0"/>
                <a:cs typeface="Arial" pitchFamily="34" charset="0"/>
              </a:rPr>
              <a:t>Takva İle İmtihan Eder.</a:t>
            </a:r>
            <a:endParaRPr lang="tr-TR" sz="2800" dirty="0">
              <a:latin typeface="Arial" pitchFamily="34" charset="0"/>
              <a:cs typeface="Arial" pitchFamily="34" charset="0"/>
            </a:endParaRPr>
          </a:p>
          <a:p>
            <a:pPr algn="ctr"/>
            <a:r>
              <a:rPr lang="ar-SA" sz="2800" b="1" dirty="0">
                <a:latin typeface="Arial" pitchFamily="34" charset="0"/>
                <a:cs typeface="Arial" pitchFamily="34" charset="0"/>
              </a:rPr>
              <a:t>ا</a:t>
            </a:r>
            <a:r>
              <a:rPr lang="ar-SA" sz="2800" b="1" dirty="0">
                <a:solidFill>
                  <a:srgbClr val="FFFF00"/>
                </a:solidFill>
                <a:latin typeface="Arial" pitchFamily="34" charset="0"/>
                <a:cs typeface="Arial" pitchFamily="34" charset="0"/>
              </a:rPr>
              <a:t>ِنَّ الَّذِينَ يَغُضُّونَ اَصْوَاتَهُمْ عِنْدَ رَسُولِ اللهِ اُولَئِكَ الَّذِينَ امْتَحَنَ اللهُ قُلُوبَهُمْ لِلتَّقْوَى لَهُمْ مَغْفِرَةٌ وَاَجْرٌ عَظِيمٌ</a:t>
            </a:r>
            <a:endParaRPr lang="tr-TR" sz="2800" b="1" dirty="0">
              <a:solidFill>
                <a:srgbClr val="FFFF00"/>
              </a:solidFill>
              <a:latin typeface="Arial" pitchFamily="34" charset="0"/>
              <a:cs typeface="Arial" pitchFamily="34" charset="0"/>
            </a:endParaRPr>
          </a:p>
          <a:p>
            <a:r>
              <a:rPr lang="tr-TR" sz="2400" dirty="0"/>
              <a:t>“Şüphesiz </a:t>
            </a:r>
            <a:r>
              <a:rPr lang="tr-TR" sz="2400" dirty="0" err="1"/>
              <a:t>Rasülullah’ın</a:t>
            </a:r>
            <a:r>
              <a:rPr lang="tr-TR" sz="2400" dirty="0"/>
              <a:t> yanında seslerini kısan kimseler var ya! İşte bunlar kalpleri kendisine karşı sorumluluk bilinciyle doldurularak Allah ta-rafından sınananlardır. Onlar için bir bağışlanma ve büyük bir mükafat vardır</a:t>
            </a:r>
            <a:r>
              <a:rPr lang="tr-TR" sz="2400" dirty="0" smtClean="0"/>
              <a:t>.”	</a:t>
            </a:r>
            <a:r>
              <a:rPr lang="tr-TR" sz="2800" dirty="0" smtClean="0"/>
              <a:t>	</a:t>
            </a:r>
            <a:r>
              <a:rPr lang="tr-TR" dirty="0" err="1" smtClean="0">
                <a:latin typeface="Arial" pitchFamily="34" charset="0"/>
                <a:cs typeface="Arial" pitchFamily="34" charset="0"/>
              </a:rPr>
              <a:t>Hucurat</a:t>
            </a:r>
            <a:r>
              <a:rPr lang="tr-TR" dirty="0" smtClean="0">
                <a:latin typeface="Arial" pitchFamily="34" charset="0"/>
                <a:cs typeface="Arial" pitchFamily="34" charset="0"/>
              </a:rPr>
              <a:t> </a:t>
            </a:r>
            <a:r>
              <a:rPr lang="tr-TR" dirty="0">
                <a:latin typeface="Arial" pitchFamily="34" charset="0"/>
                <a:cs typeface="Arial" pitchFamily="34" charset="0"/>
              </a:rPr>
              <a:t>Suresi </a:t>
            </a:r>
            <a:r>
              <a:rPr lang="tr-TR" dirty="0" smtClean="0">
                <a:latin typeface="Arial" pitchFamily="34" charset="0"/>
                <a:cs typeface="Arial" pitchFamily="34" charset="0"/>
              </a:rPr>
              <a:t>3</a:t>
            </a:r>
            <a:endParaRPr lang="tr-TR" dirty="0">
              <a:latin typeface="Arial" pitchFamily="34" charset="0"/>
              <a:cs typeface="Arial" pitchFamily="34" charset="0"/>
            </a:endParaRPr>
          </a:p>
        </p:txBody>
      </p:sp>
      <p:sp>
        <p:nvSpPr>
          <p:cNvPr id="3" name="Slayt Numarası Yer Tutucusu 2"/>
          <p:cNvSpPr>
            <a:spLocks noGrp="1"/>
          </p:cNvSpPr>
          <p:nvPr>
            <p:ph type="sldNum" sz="quarter" idx="11"/>
          </p:nvPr>
        </p:nvSpPr>
        <p:spPr/>
        <p:txBody>
          <a:bodyPr/>
          <a:lstStyle/>
          <a:p>
            <a:fld id="{61903838-FA28-45FA-B8B7-D0511236016B}" type="slidenum">
              <a:rPr lang="tr-TR" smtClean="0"/>
              <a:pPr/>
              <a:t>25</a:t>
            </a:fld>
            <a:endParaRPr lang="tr-TR"/>
          </a:p>
        </p:txBody>
      </p:sp>
    </p:spTree>
    <p:extLst>
      <p:ext uri="{BB962C8B-B14F-4D97-AF65-F5344CB8AC3E}">
        <p14:creationId xmlns:p14="http://schemas.microsoft.com/office/powerpoint/2010/main" xmlns="" val="51517304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539552" y="404664"/>
            <a:ext cx="8424936" cy="4154984"/>
          </a:xfrm>
          <a:prstGeom prst="rect">
            <a:avLst/>
          </a:prstGeom>
        </p:spPr>
        <p:txBody>
          <a:bodyPr wrap="square">
            <a:spAutoFit/>
          </a:bodyPr>
          <a:lstStyle/>
          <a:p>
            <a:r>
              <a:rPr lang="tr-TR" sz="2400" dirty="0">
                <a:solidFill>
                  <a:srgbClr val="FFFF00"/>
                </a:solidFill>
              </a:rPr>
              <a:t>İmtihanı kazanmanın ilk şartı sabırdır. </a:t>
            </a:r>
            <a:endParaRPr lang="de-CH" sz="2400" dirty="0" smtClean="0">
              <a:solidFill>
                <a:srgbClr val="FFFF00"/>
              </a:solidFill>
            </a:endParaRPr>
          </a:p>
          <a:p>
            <a:endParaRPr lang="tr-TR" sz="2400" dirty="0">
              <a:solidFill>
                <a:srgbClr val="FFFF00"/>
              </a:solidFill>
            </a:endParaRPr>
          </a:p>
          <a:p>
            <a:r>
              <a:rPr lang="tr-TR" sz="2400" dirty="0"/>
              <a:t>Sabır, bir insanın başına gelen bela ve musibetlere </a:t>
            </a:r>
            <a:r>
              <a:rPr lang="tr-TR" sz="2400" dirty="0" err="1"/>
              <a:t>feryad</a:t>
            </a:r>
            <a:r>
              <a:rPr lang="tr-TR" sz="2400" dirty="0"/>
              <a:t>-ı figan etmeden dayanması, uğradığı dert ve belalardan dolayı Allah’tan </a:t>
            </a:r>
            <a:r>
              <a:rPr lang="tr-TR" sz="2400" dirty="0" err="1"/>
              <a:t>gayrisine</a:t>
            </a:r>
            <a:r>
              <a:rPr lang="tr-TR" sz="2400" dirty="0"/>
              <a:t> arz-ı şekva etmemesidir. </a:t>
            </a:r>
            <a:r>
              <a:rPr lang="tr-TR" sz="2400" dirty="0" err="1"/>
              <a:t>Sabr</a:t>
            </a:r>
            <a:r>
              <a:rPr lang="tr-TR" sz="2400" dirty="0"/>
              <a:t>-ı cemil sahibi olan olgun bir mümin, bu </a:t>
            </a:r>
            <a:r>
              <a:rPr lang="tr-TR" sz="2400" dirty="0" err="1"/>
              <a:t>mihnethaneyi</a:t>
            </a:r>
            <a:r>
              <a:rPr lang="tr-TR" sz="2400" dirty="0"/>
              <a:t> dünyada başına gelen musibetlerden dolayı metanetini muhafaza edendir. </a:t>
            </a:r>
            <a:endParaRPr lang="de-CH" sz="2400" dirty="0" smtClean="0"/>
          </a:p>
          <a:p>
            <a:pPr>
              <a:buFont typeface="Wingdings" pitchFamily="2" charset="2"/>
              <a:buChar char="Ø"/>
            </a:pPr>
            <a:r>
              <a:rPr lang="tr-TR" sz="2400" dirty="0" smtClean="0"/>
              <a:t>Bir </a:t>
            </a:r>
            <a:r>
              <a:rPr lang="tr-TR" sz="2400" dirty="0"/>
              <a:t>insanın kadir ve kıymeti başına gelen bela ve musibetlere gösterdiği sabır ve mukavemet nispetindedir.</a:t>
            </a:r>
          </a:p>
          <a:p>
            <a:pPr>
              <a:buFont typeface="Wingdings" pitchFamily="2" charset="2"/>
              <a:buChar char="Ø"/>
            </a:pPr>
            <a:r>
              <a:rPr lang="tr-TR" sz="2400" dirty="0"/>
              <a:t>Sabreden bir kul, necat ile müjdelenir. Sabır acıdır ve nefse ağır gelir, lakin bir şifalı ilaç kadar faydalıdır. </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26</a:t>
            </a:fld>
            <a:endParaRPr lang="tr-TR"/>
          </a:p>
        </p:txBody>
      </p:sp>
    </p:spTree>
    <p:extLst>
      <p:ext uri="{BB962C8B-B14F-4D97-AF65-F5344CB8AC3E}">
        <p14:creationId xmlns:p14="http://schemas.microsoft.com/office/powerpoint/2010/main" xmlns="" val="321257603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ar-SA" sz="2800" b="1" dirty="0" smtClean="0">
                <a:solidFill>
                  <a:srgbClr val="FFFF00"/>
                </a:solidFill>
              </a:rPr>
              <a:t>إِنَّمَا </a:t>
            </a:r>
            <a:r>
              <a:rPr lang="ar-SA" sz="2800" b="1" dirty="0" smtClean="0">
                <a:solidFill>
                  <a:srgbClr val="FFFF00"/>
                </a:solidFill>
              </a:rPr>
              <a:t>الصَّبْرُ عِنْدَ الصّدْمَةِ ا‘َوَّلَى </a:t>
            </a:r>
            <a:r>
              <a:rPr lang="tr-TR" sz="2800" dirty="0" smtClean="0"/>
              <a:t>“Asıl sabır, musibetin ilk anında olanıdır.” buyurmuşlardır. Bu hal çok zordur, ama çok değerlidir ve akıl almaz büyük mükafatlara vesiledir. İlk musibet anındaki gibi keder ve üzüntüler devam etse, hayat azap olur ve yaşanmaz bir hal alır. Bu bakımdan nisyan (unutma)da büyük bir nimettir ve bir </a:t>
            </a:r>
            <a:r>
              <a:rPr lang="tr-TR" sz="2800" dirty="0" err="1" smtClean="0"/>
              <a:t>lütf</a:t>
            </a:r>
            <a:r>
              <a:rPr lang="tr-TR" sz="2800" dirty="0" smtClean="0"/>
              <a:t>-u ilahidir.</a:t>
            </a:r>
            <a:endParaRPr lang="tr-TR" dirty="0"/>
          </a:p>
        </p:txBody>
      </p:sp>
      <p:sp>
        <p:nvSpPr>
          <p:cNvPr id="3" name="2 Slayt Numarası Yer Tutucusu"/>
          <p:cNvSpPr>
            <a:spLocks noGrp="1"/>
          </p:cNvSpPr>
          <p:nvPr>
            <p:ph type="sldNum" sz="quarter" idx="15"/>
          </p:nvPr>
        </p:nvSpPr>
        <p:spPr/>
        <p:txBody>
          <a:bodyPr/>
          <a:lstStyle/>
          <a:p>
            <a:fld id="{61903838-FA28-45FA-B8B7-D0511236016B}" type="slidenum">
              <a:rPr lang="tr-TR" smtClean="0"/>
              <a:pPr/>
              <a:t>27</a:t>
            </a:fld>
            <a:endParaRPr lang="tr-TR"/>
          </a:p>
        </p:txBody>
      </p:sp>
      <p:sp>
        <p:nvSpPr>
          <p:cNvPr id="4" name="3 Başlık"/>
          <p:cNvSpPr>
            <a:spLocks noGrp="1"/>
          </p:cNvSpPr>
          <p:nvPr>
            <p:ph type="title"/>
          </p:nvPr>
        </p:nvSpPr>
        <p:spPr/>
        <p:txBody>
          <a:bodyPr/>
          <a:lstStyle/>
          <a:p>
            <a:r>
              <a:rPr lang="tr-TR" sz="4400" dirty="0" smtClean="0"/>
              <a:t>Peygamber Efendimiz (s.a.v): </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332656"/>
            <a:ext cx="8712968" cy="6309420"/>
          </a:xfrm>
          <a:prstGeom prst="rect">
            <a:avLst/>
          </a:prstGeom>
        </p:spPr>
        <p:txBody>
          <a:bodyPr wrap="square">
            <a:spAutoFit/>
          </a:bodyPr>
          <a:lstStyle/>
          <a:p>
            <a:r>
              <a:rPr lang="tr-TR" sz="2000" dirty="0" smtClean="0"/>
              <a:t>	Bela </a:t>
            </a:r>
            <a:r>
              <a:rPr lang="tr-TR" sz="2000" dirty="0"/>
              <a:t>ve musibetler imtihan içindir. Belaya tahammül insanı yüceltir. Ruhunu temizler, vicdanına huzur ve kalbine inşirah verir. Sabır, sebat ve </a:t>
            </a:r>
            <a:r>
              <a:rPr lang="tr-TR" sz="2000" dirty="0" err="1"/>
              <a:t>hüsn</a:t>
            </a:r>
            <a:r>
              <a:rPr lang="tr-TR" sz="2000" dirty="0"/>
              <a:t>-ü niyet ile imkansız görünen şeyler mümkün hale getirilir ve kolaylıkla halledilir. </a:t>
            </a:r>
            <a:r>
              <a:rPr lang="tr-TR" sz="2000" dirty="0" err="1"/>
              <a:t>Cenab</a:t>
            </a:r>
            <a:r>
              <a:rPr lang="tr-TR" sz="2000" dirty="0"/>
              <a:t>-ı Hakk’ın nazarında en makbul ameller, en güç olanlarıdır. </a:t>
            </a:r>
            <a:r>
              <a:rPr lang="tr-TR" sz="2000" dirty="0" err="1"/>
              <a:t>İ’la-yi</a:t>
            </a:r>
            <a:r>
              <a:rPr lang="tr-TR" sz="2000" dirty="0"/>
              <a:t> </a:t>
            </a:r>
            <a:r>
              <a:rPr lang="tr-TR" sz="2000" dirty="0" err="1"/>
              <a:t>kelimetullah</a:t>
            </a:r>
            <a:r>
              <a:rPr lang="tr-TR" sz="2000" dirty="0"/>
              <a:t> uğrunda </a:t>
            </a:r>
            <a:r>
              <a:rPr lang="tr-TR" sz="2000" dirty="0" err="1"/>
              <a:t>cihad</a:t>
            </a:r>
            <a:r>
              <a:rPr lang="tr-TR" sz="2000" dirty="0"/>
              <a:t> etmek pek zordur, fakat amellerin en </a:t>
            </a:r>
            <a:r>
              <a:rPr lang="tr-TR" sz="2000" dirty="0" err="1"/>
              <a:t>en</a:t>
            </a:r>
            <a:r>
              <a:rPr lang="tr-TR" sz="2000" dirty="0"/>
              <a:t> </a:t>
            </a:r>
            <a:r>
              <a:rPr lang="tr-TR" sz="2000" dirty="0" err="1"/>
              <a:t>efdalidir</a:t>
            </a:r>
            <a:r>
              <a:rPr lang="tr-TR" sz="2000" dirty="0"/>
              <a:t>. Nitekim Peygamber Efendimiz (</a:t>
            </a:r>
            <a:r>
              <a:rPr lang="tr-TR" sz="2000" dirty="0" err="1"/>
              <a:t>s.a.v</a:t>
            </a:r>
            <a:r>
              <a:rPr lang="tr-TR" sz="2000" dirty="0"/>
              <a:t>) “Amellerin en </a:t>
            </a:r>
            <a:r>
              <a:rPr lang="tr-TR" sz="2000" dirty="0" err="1"/>
              <a:t>efdali</a:t>
            </a:r>
            <a:r>
              <a:rPr lang="tr-TR" sz="2000" dirty="0"/>
              <a:t>, zor olanıdır.” buyurarak bu </a:t>
            </a:r>
            <a:r>
              <a:rPr lang="tr-TR" sz="2000" dirty="0" err="1"/>
              <a:t>hakikatı</a:t>
            </a:r>
            <a:r>
              <a:rPr lang="tr-TR" sz="2000" dirty="0"/>
              <a:t> ifade etmişlerdir.</a:t>
            </a:r>
          </a:p>
          <a:p>
            <a:r>
              <a:rPr lang="tr-TR" sz="2000" dirty="0"/>
              <a:t>Sabır o kadar güzel bir haslettir ki, bir çok fazilet onun ile kemal bulur. Sabrın kadir ve ehemmiyetini ifade eden bir çok ayet ve hadis vardır. </a:t>
            </a:r>
            <a:endParaRPr lang="tr-TR" sz="2000" dirty="0" smtClean="0"/>
          </a:p>
          <a:p>
            <a:endParaRPr lang="tr-TR" sz="2000" b="1" dirty="0">
              <a:solidFill>
                <a:srgbClr val="FFFF00"/>
              </a:solidFill>
            </a:endParaRPr>
          </a:p>
          <a:p>
            <a:r>
              <a:rPr lang="ar-SA" sz="2400" b="1" dirty="0" smtClean="0">
                <a:solidFill>
                  <a:srgbClr val="FFFF00"/>
                </a:solidFill>
              </a:rPr>
              <a:t>اِنَّ </a:t>
            </a:r>
            <a:r>
              <a:rPr lang="ar-SA" sz="2400" b="1" dirty="0">
                <a:solidFill>
                  <a:srgbClr val="FFFF00"/>
                </a:solidFill>
              </a:rPr>
              <a:t>اللهَ مَعَ الصَّابِرِينَ </a:t>
            </a:r>
            <a:r>
              <a:rPr lang="tr-TR" sz="2000" dirty="0"/>
              <a:t>"Allah sabredenler ile beraberdir." ayeti sabrın ne kadar mühim olduğunu nazara vermektedir. Bir musibet ne kadar elim ve büyük olursa olsun, madem ki Allah onunla beraberdir, o musibet hakikatte musibet sayılmamalıdır. Bir kul için bundan daha büyük bir izzet, şeref ve lütuf olabilir mi?</a:t>
            </a:r>
          </a:p>
          <a:p>
            <a:r>
              <a:rPr lang="tr-TR" sz="2000" dirty="0" smtClean="0"/>
              <a:t>	Peygamber </a:t>
            </a:r>
            <a:r>
              <a:rPr lang="tr-TR" sz="2000" dirty="0"/>
              <a:t>Efendimiz de </a:t>
            </a:r>
            <a:r>
              <a:rPr lang="tr-TR" sz="2000" dirty="0">
                <a:solidFill>
                  <a:srgbClr val="FF0000"/>
                </a:solidFill>
              </a:rPr>
              <a:t>"Sabır bütün huzur ve rahatın anahtarıdır.", </a:t>
            </a:r>
            <a:r>
              <a:rPr lang="tr-TR" sz="2000" dirty="0">
                <a:solidFill>
                  <a:srgbClr val="FFC000"/>
                </a:solidFill>
              </a:rPr>
              <a:t>"Sabreden zafere ulaşır.", </a:t>
            </a:r>
            <a:r>
              <a:rPr lang="tr-TR" sz="2000" dirty="0">
                <a:solidFill>
                  <a:srgbClr val="FFFF00"/>
                </a:solidFill>
              </a:rPr>
              <a:t>"Sabır, ferahlık ve genişliğin anahtarıdır.", </a:t>
            </a:r>
            <a:r>
              <a:rPr lang="tr-TR" sz="2000" dirty="0">
                <a:solidFill>
                  <a:srgbClr val="FF0000"/>
                </a:solidFill>
              </a:rPr>
              <a:t>"Acele şeytandan, teenni ve sabır Allah 'tandır."</a:t>
            </a:r>
            <a:r>
              <a:rPr lang="tr-TR" sz="2000" dirty="0"/>
              <a:t>, </a:t>
            </a:r>
            <a:r>
              <a:rPr lang="tr-TR" sz="2000" dirty="0">
                <a:solidFill>
                  <a:srgbClr val="92D050"/>
                </a:solidFill>
              </a:rPr>
              <a:t>"Halim (sıkıntı ve belâya karşı tahammüllü ve sabırlı olan) insan, peygamberlik mertebesine yaklaşır. </a:t>
            </a:r>
            <a:r>
              <a:rPr lang="tr-TR" sz="2000" dirty="0"/>
              <a:t>" gibi birçok hadis-i şeriflerinde sabrın ehemmiyetini vurgulamaktadır</a:t>
            </a:r>
            <a:r>
              <a:rPr lang="tr-TR" sz="2000" dirty="0" smtClean="0"/>
              <a:t>.</a:t>
            </a:r>
            <a:endParaRPr lang="tr-TR" sz="2000"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28</a:t>
            </a:fld>
            <a:endParaRPr lang="tr-TR"/>
          </a:p>
        </p:txBody>
      </p:sp>
    </p:spTree>
    <p:extLst>
      <p:ext uri="{BB962C8B-B14F-4D97-AF65-F5344CB8AC3E}">
        <p14:creationId xmlns:p14="http://schemas.microsoft.com/office/powerpoint/2010/main" xmlns="" val="4958473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332656"/>
            <a:ext cx="8640959" cy="6124754"/>
          </a:xfrm>
          <a:prstGeom prst="rect">
            <a:avLst/>
          </a:prstGeom>
        </p:spPr>
        <p:txBody>
          <a:bodyPr wrap="square">
            <a:spAutoFit/>
          </a:bodyPr>
          <a:lstStyle/>
          <a:p>
            <a:r>
              <a:rPr lang="tr-TR" sz="2800" dirty="0" smtClean="0"/>
              <a:t>Sabır direniştir. Kalıcı ve daha güzel bir netice elde etmek için geçici rahat, zevk ve menfaati terk edebilmektir. Gayri insani ve gayri ahlâkî şartlara isyan etmektir. Zillete ve onursuzluğa razı olmamak, zulme ve zalimlere boyun eğmemektir. Kenarda durmak, olayları uzaktan seyretmek sorumsuzluktur. Kötülüklere karşı </a:t>
            </a:r>
            <a:r>
              <a:rPr lang="tr-TR" sz="2800" dirty="0" err="1" smtClean="0"/>
              <a:t>lâkayd</a:t>
            </a:r>
            <a:r>
              <a:rPr lang="tr-TR" sz="2800" dirty="0" smtClean="0"/>
              <a:t> kalmak yangını umursamamak gibidir. Müdahale edilmeyen yangın herkesi yakar. İyiliği emretmek kötülükten vazgeçirmek İslam’ın temel prensiplerindendir. Müslüman; olayları hassasiyetle takip eden, gücünün ve şartların elverdiği </a:t>
            </a:r>
            <a:r>
              <a:rPr lang="tr-TR" sz="2800" dirty="0" err="1" smtClean="0"/>
              <a:t>nisbette</a:t>
            </a:r>
            <a:r>
              <a:rPr lang="tr-TR" sz="2800" dirty="0" smtClean="0"/>
              <a:t> müdahale eden, sorumluluk taşıyan kimsedir.</a:t>
            </a:r>
          </a:p>
          <a:p>
            <a:endParaRPr lang="tr-TR" sz="2800" dirty="0" smtClean="0"/>
          </a:p>
        </p:txBody>
      </p:sp>
      <p:sp>
        <p:nvSpPr>
          <p:cNvPr id="3" name="Slayt Numarası Yer Tutucusu 2"/>
          <p:cNvSpPr>
            <a:spLocks noGrp="1"/>
          </p:cNvSpPr>
          <p:nvPr>
            <p:ph type="sldNum" sz="quarter" idx="11"/>
          </p:nvPr>
        </p:nvSpPr>
        <p:spPr/>
        <p:txBody>
          <a:bodyPr/>
          <a:lstStyle/>
          <a:p>
            <a:fld id="{61903838-FA28-45FA-B8B7-D0511236016B}" type="slidenum">
              <a:rPr lang="tr-TR" smtClean="0"/>
              <a:pPr/>
              <a:t>29</a:t>
            </a:fld>
            <a:endParaRPr lang="tr-TR"/>
          </a:p>
        </p:txBody>
      </p:sp>
    </p:spTree>
    <p:extLst>
      <p:ext uri="{BB962C8B-B14F-4D97-AF65-F5344CB8AC3E}">
        <p14:creationId xmlns:p14="http://schemas.microsoft.com/office/powerpoint/2010/main" xmlns="" val="15191546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392947" y="548680"/>
            <a:ext cx="8751053" cy="1384995"/>
          </a:xfrm>
          <a:prstGeom prst="rect">
            <a:avLst/>
          </a:prstGeom>
        </p:spPr>
        <p:txBody>
          <a:bodyPr wrap="square">
            <a:spAutoFit/>
          </a:bodyPr>
          <a:lstStyle/>
          <a:p>
            <a:pPr algn="ctr"/>
            <a:r>
              <a:rPr lang="ar-SA" sz="2800" b="1" dirty="0" smtClean="0">
                <a:solidFill>
                  <a:srgbClr val="FF0000"/>
                </a:solidFill>
                <a:latin typeface="Arial" pitchFamily="34" charset="0"/>
                <a:cs typeface="Arial" pitchFamily="34" charset="0"/>
              </a:rPr>
              <a:t>وَلَنَبْلُوَنَّكُمْ بِشَىْءٍ مِنَ الْخَوْفِ وَالْجُوعِ  وَنَقْصٍ مِنَ اْلاَمْوَالِ وَاْلاَنْفُسِ وَالثَّمَرَاتِ وَبَشِّرِ الصَّابِرِينَ</a:t>
            </a:r>
            <a:endParaRPr lang="tr-TR" sz="2800" b="1" dirty="0" smtClean="0">
              <a:solidFill>
                <a:srgbClr val="FF0000"/>
              </a:solidFill>
              <a:latin typeface="Arial" pitchFamily="34" charset="0"/>
              <a:cs typeface="Arial" pitchFamily="34" charset="0"/>
            </a:endParaRPr>
          </a:p>
          <a:p>
            <a:endParaRPr lang="tr-TR" sz="2800" dirty="0" smtClean="0">
              <a:latin typeface="Arial" pitchFamily="34" charset="0"/>
              <a:cs typeface="Arial" pitchFamily="34" charset="0"/>
            </a:endParaRPr>
          </a:p>
        </p:txBody>
      </p:sp>
      <p:sp>
        <p:nvSpPr>
          <p:cNvPr id="5" name="Slayt Numarası Yer Tutucusu 4"/>
          <p:cNvSpPr>
            <a:spLocks noGrp="1"/>
          </p:cNvSpPr>
          <p:nvPr>
            <p:ph type="sldNum" sz="quarter" idx="11"/>
          </p:nvPr>
        </p:nvSpPr>
        <p:spPr/>
        <p:txBody>
          <a:bodyPr/>
          <a:lstStyle/>
          <a:p>
            <a:fld id="{61903838-FA28-45FA-B8B7-D0511236016B}" type="slidenum">
              <a:rPr lang="tr-TR" smtClean="0"/>
              <a:pPr/>
              <a:t>3</a:t>
            </a:fld>
            <a:endParaRPr lang="tr-TR" dirty="0"/>
          </a:p>
        </p:txBody>
      </p:sp>
      <p:pic>
        <p:nvPicPr>
          <p:cNvPr id="36866" name="Picture 2" descr="http://kuranikerimduvarkagitlari.files.wordpress.com/2011/05/002-bakara_suresi_155_korku_aclik_sabredenleri_mujdele.jpg"/>
          <p:cNvPicPr>
            <a:picLocks noChangeAspect="1" noChangeArrowheads="1"/>
          </p:cNvPicPr>
          <p:nvPr/>
        </p:nvPicPr>
        <p:blipFill>
          <a:blip r:embed="rId2" cstate="print"/>
          <a:srcRect/>
          <a:stretch>
            <a:fillRect/>
          </a:stretch>
        </p:blipFill>
        <p:spPr bwMode="auto">
          <a:xfrm>
            <a:off x="467544" y="1484784"/>
            <a:ext cx="8136904" cy="5184576"/>
          </a:xfrm>
          <a:prstGeom prst="rect">
            <a:avLst/>
          </a:prstGeom>
          <a:noFill/>
        </p:spPr>
      </p:pic>
    </p:spTree>
    <p:extLst>
      <p:ext uri="{BB962C8B-B14F-4D97-AF65-F5344CB8AC3E}">
        <p14:creationId xmlns:p14="http://schemas.microsoft.com/office/powerpoint/2010/main" xmlns="" val="145296342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51520" y="188640"/>
            <a:ext cx="8712968" cy="6340197"/>
          </a:xfrm>
          <a:prstGeom prst="rect">
            <a:avLst/>
          </a:prstGeom>
        </p:spPr>
        <p:txBody>
          <a:bodyPr wrap="square">
            <a:spAutoFit/>
          </a:bodyPr>
          <a:lstStyle/>
          <a:p>
            <a:r>
              <a:rPr lang="tr-TR" sz="2400" b="1" dirty="0" smtClean="0"/>
              <a:t>	</a:t>
            </a:r>
          </a:p>
          <a:p>
            <a:r>
              <a:rPr lang="tr-TR" sz="2400" b="1" dirty="0" smtClean="0"/>
              <a:t>Akif’in dediği gibi:</a:t>
            </a:r>
            <a:endParaRPr lang="tr-TR" sz="2400" dirty="0" smtClean="0"/>
          </a:p>
          <a:p>
            <a:r>
              <a:rPr lang="tr-TR" sz="2400" dirty="0" smtClean="0"/>
              <a:t>“Adam sen de aldırmada çek git diyemem aldırırım</a:t>
            </a:r>
          </a:p>
          <a:p>
            <a:r>
              <a:rPr lang="tr-TR" sz="2400" dirty="0" smtClean="0"/>
              <a:t>Çiğnerim çiğnenirim hakkı tutar kaldırırım” diyen kimsedir.</a:t>
            </a:r>
          </a:p>
          <a:p>
            <a:r>
              <a:rPr lang="tr-TR" sz="2400" dirty="0" smtClean="0"/>
              <a:t>Her şeyin bir bedeli vardır. Hürriyetin, imanla yaşamanın, maddi ve manevi kazanca erişmenin, kısaca zafer elde etmenin bedeli öncelikle sabırdır, direnmedir. Önce zorluk sonra kolaylık vardır.</a:t>
            </a:r>
          </a:p>
          <a:p>
            <a:pPr algn="ctr"/>
            <a:r>
              <a:rPr lang="ar-SA" sz="2800" b="1" dirty="0" smtClean="0">
                <a:solidFill>
                  <a:srgbClr val="FFFF00"/>
                </a:solidFill>
              </a:rPr>
              <a:t>فَاِنَّ مَعَ الْعُسْرِ يُسْرًا</a:t>
            </a:r>
            <a:r>
              <a:rPr lang="tr-TR" sz="2400" dirty="0" smtClean="0"/>
              <a:t/>
            </a:r>
            <a:br>
              <a:rPr lang="tr-TR" sz="2400" dirty="0" smtClean="0"/>
            </a:br>
            <a:r>
              <a:rPr lang="tr-TR" sz="2400" dirty="0" smtClean="0"/>
              <a:t> “Gerçekten her güçlükle beraber bir kolaylık vardır.”</a:t>
            </a:r>
          </a:p>
          <a:p>
            <a:r>
              <a:rPr lang="tr-TR" sz="2400" dirty="0" smtClean="0"/>
              <a:t>Zorluğu göze alamayanlar kolaylığa erişemezler. Her başarılı hareket, çekilen sıkıntı ve zorlukların peşinden gelmiş, samimi gayretler hiç bir zaman boşa gitmemiştir</a:t>
            </a:r>
            <a:r>
              <a:rPr lang="tr-TR" sz="2400" dirty="0"/>
              <a:t>. </a:t>
            </a:r>
            <a:r>
              <a:rPr lang="tr-TR" sz="2400" dirty="0" smtClean="0"/>
              <a:t>		</a:t>
            </a:r>
            <a:r>
              <a:rPr lang="tr-TR" dirty="0" smtClean="0"/>
              <a:t>İnşirah </a:t>
            </a:r>
            <a:r>
              <a:rPr lang="tr-TR" dirty="0"/>
              <a:t>Suresi 5</a:t>
            </a:r>
          </a:p>
          <a:p>
            <a:endParaRPr lang="tr-TR" sz="2400" dirty="0" smtClean="0"/>
          </a:p>
          <a:p>
            <a:pPr algn="ctr"/>
            <a:r>
              <a:rPr lang="ar-SA" sz="2400" dirty="0" smtClean="0">
                <a:solidFill>
                  <a:srgbClr val="FFFF00"/>
                </a:solidFill>
              </a:rPr>
              <a:t>ا</a:t>
            </a:r>
            <a:r>
              <a:rPr lang="ar-SA" sz="2400" b="1" dirty="0" smtClean="0">
                <a:solidFill>
                  <a:srgbClr val="FFFF00"/>
                </a:solidFill>
              </a:rPr>
              <a:t>نِّى لآ اُضِيعُ عَمَلَ عَامِلٍ مِنْكُمْ مِنْ ذَكَرٍ اَوْ اُنْثَى</a:t>
            </a:r>
            <a:endParaRPr lang="tr-TR" sz="2400" b="1" dirty="0" smtClean="0">
              <a:solidFill>
                <a:srgbClr val="FFFF00"/>
              </a:solidFill>
            </a:endParaRPr>
          </a:p>
          <a:p>
            <a:r>
              <a:rPr lang="tr-TR" sz="2400" dirty="0" smtClean="0"/>
              <a:t> “Elbette ben, sizden erkek olsun, kadın olsun çalışan hiçbir kimsenin amelini karşılıksız bırakmayacağım.”</a:t>
            </a:r>
          </a:p>
          <a:p>
            <a:r>
              <a:rPr lang="tr-TR" dirty="0" smtClean="0"/>
              <a:t>							Al-i </a:t>
            </a:r>
            <a:r>
              <a:rPr lang="tr-TR" dirty="0" err="1" smtClean="0"/>
              <a:t>imran</a:t>
            </a:r>
            <a:r>
              <a:rPr lang="tr-TR" dirty="0" smtClean="0"/>
              <a:t> Suresi 195</a:t>
            </a:r>
            <a:endParaRPr lang="tr-TR"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30</a:t>
            </a:fld>
            <a:endParaRPr lang="tr-TR"/>
          </a:p>
        </p:txBody>
      </p:sp>
    </p:spTree>
    <p:extLst>
      <p:ext uri="{BB962C8B-B14F-4D97-AF65-F5344CB8AC3E}">
        <p14:creationId xmlns:p14="http://schemas.microsoft.com/office/powerpoint/2010/main" xmlns="" val="549279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90820" y="188640"/>
            <a:ext cx="8845676" cy="6001643"/>
          </a:xfrm>
          <a:prstGeom prst="rect">
            <a:avLst/>
          </a:prstGeom>
        </p:spPr>
        <p:txBody>
          <a:bodyPr wrap="square">
            <a:spAutoFit/>
          </a:bodyPr>
          <a:lstStyle/>
          <a:p>
            <a:r>
              <a:rPr lang="tr-TR" sz="2400" dirty="0" smtClean="0"/>
              <a:t>	</a:t>
            </a:r>
          </a:p>
          <a:p>
            <a:r>
              <a:rPr lang="tr-TR" sz="2400" dirty="0"/>
              <a:t>	</a:t>
            </a:r>
            <a:r>
              <a:rPr lang="tr-TR" sz="2400" dirty="0" err="1" smtClean="0"/>
              <a:t>Ebû</a:t>
            </a:r>
            <a:r>
              <a:rPr lang="tr-TR" sz="2400" dirty="0" smtClean="0"/>
              <a:t> Abdullah </a:t>
            </a:r>
            <a:r>
              <a:rPr lang="tr-TR" sz="2400" dirty="0" err="1" smtClean="0"/>
              <a:t>Habbâb</a:t>
            </a:r>
            <a:r>
              <a:rPr lang="tr-TR" sz="2400" dirty="0" smtClean="0"/>
              <a:t> </a:t>
            </a:r>
            <a:r>
              <a:rPr lang="tr-TR" sz="2400" dirty="0" err="1" smtClean="0"/>
              <a:t>İbni</a:t>
            </a:r>
            <a:r>
              <a:rPr lang="tr-TR" sz="2400" dirty="0" smtClean="0"/>
              <a:t> </a:t>
            </a:r>
            <a:r>
              <a:rPr lang="tr-TR" sz="2400" dirty="0" err="1" smtClean="0"/>
              <a:t>Eret</a:t>
            </a:r>
            <a:r>
              <a:rPr lang="tr-TR" sz="2400" dirty="0" smtClean="0"/>
              <a:t> </a:t>
            </a:r>
            <a:r>
              <a:rPr lang="tr-TR" sz="2400" dirty="0" err="1" smtClean="0"/>
              <a:t>radıyallahu</a:t>
            </a:r>
            <a:r>
              <a:rPr lang="tr-TR" sz="2400" dirty="0" smtClean="0"/>
              <a:t> </a:t>
            </a:r>
            <a:r>
              <a:rPr lang="tr-TR" sz="2400" dirty="0" err="1" smtClean="0"/>
              <a:t>anh</a:t>
            </a:r>
            <a:r>
              <a:rPr lang="tr-TR" sz="2400" dirty="0" smtClean="0"/>
              <a:t> şöyle dedi:</a:t>
            </a:r>
          </a:p>
          <a:p>
            <a:r>
              <a:rPr lang="tr-TR" sz="2400" dirty="0" smtClean="0"/>
              <a:t>Hırkasını başının altına yastık yapmış Kâbe’nin gölgesinde dinlenirken </a:t>
            </a:r>
            <a:r>
              <a:rPr lang="tr-TR" sz="2400" dirty="0" err="1" smtClean="0"/>
              <a:t>Resûlullah</a:t>
            </a:r>
            <a:r>
              <a:rPr lang="tr-TR" sz="2400" dirty="0" smtClean="0"/>
              <a:t> </a:t>
            </a:r>
            <a:r>
              <a:rPr lang="tr-TR" sz="2400" dirty="0" err="1" smtClean="0"/>
              <a:t>sallallahu</a:t>
            </a:r>
            <a:r>
              <a:rPr lang="tr-TR" sz="2400" dirty="0" smtClean="0"/>
              <a:t> aleyhi ve </a:t>
            </a:r>
            <a:r>
              <a:rPr lang="tr-TR" sz="2400" dirty="0" err="1" smtClean="0"/>
              <a:t>sellem’e</a:t>
            </a:r>
            <a:r>
              <a:rPr lang="tr-TR" sz="2400" dirty="0" smtClean="0"/>
              <a:t> (müşriklerden gördüğümüz işkencelerden) şikâyette bulunduk ve :</a:t>
            </a:r>
          </a:p>
          <a:p>
            <a:r>
              <a:rPr lang="tr-TR" sz="2400" dirty="0" smtClean="0"/>
              <a:t>- Bize yardım dilemeyecek, Allah’a bizim için dua etmeyecek misiniz? dedik. </a:t>
            </a:r>
            <a:r>
              <a:rPr lang="tr-TR" sz="2400" dirty="0" err="1" smtClean="0"/>
              <a:t>Resûlullah</a:t>
            </a:r>
            <a:r>
              <a:rPr lang="tr-TR" sz="2400" dirty="0" smtClean="0"/>
              <a:t> </a:t>
            </a:r>
            <a:r>
              <a:rPr lang="tr-TR" sz="2400" dirty="0" err="1" smtClean="0"/>
              <a:t>sallallahu</a:t>
            </a:r>
            <a:r>
              <a:rPr lang="tr-TR" sz="2400" dirty="0" smtClean="0"/>
              <a:t> aleyhi ve </a:t>
            </a:r>
            <a:r>
              <a:rPr lang="tr-TR" sz="2400" dirty="0" err="1" smtClean="0"/>
              <a:t>sellem</a:t>
            </a:r>
            <a:r>
              <a:rPr lang="tr-TR" sz="2400" dirty="0" smtClean="0"/>
              <a:t>  şöyle cevap verdi:</a:t>
            </a:r>
          </a:p>
          <a:p>
            <a:r>
              <a:rPr lang="tr-TR" sz="2400" dirty="0" smtClean="0"/>
              <a:t>	İnkara </a:t>
            </a:r>
            <a:r>
              <a:rPr lang="tr-TR" sz="2400" dirty="0"/>
              <a:t>ve zulme karşı verilen mücadelelerde en fazla direnen, en çok çile çekenlerin başında peygamberler ve onlara ilk iman edenler gelir, tarih bunlara dair ibretli misallerle doludur. İlk </a:t>
            </a:r>
            <a:r>
              <a:rPr lang="tr-TR" sz="2400" dirty="0" err="1"/>
              <a:t>müslümanların</a:t>
            </a:r>
            <a:r>
              <a:rPr lang="tr-TR" sz="2400" dirty="0"/>
              <a:t> Mekke müşriklerinden çektikleri eziyetler </a:t>
            </a:r>
            <a:r>
              <a:rPr lang="tr-TR" sz="2400" dirty="0" err="1"/>
              <a:t>mâlumdur</a:t>
            </a:r>
            <a:r>
              <a:rPr lang="tr-TR" sz="2400" dirty="0"/>
              <a:t>. Bilâl’in, </a:t>
            </a:r>
            <a:r>
              <a:rPr lang="tr-TR" sz="2400" dirty="0" err="1"/>
              <a:t>Habbab’ın</a:t>
            </a:r>
            <a:r>
              <a:rPr lang="tr-TR" sz="2400" dirty="0"/>
              <a:t>, </a:t>
            </a:r>
            <a:r>
              <a:rPr lang="tr-TR" sz="2400" dirty="0" err="1"/>
              <a:t>Suheyl’in</a:t>
            </a:r>
            <a:r>
              <a:rPr lang="tr-TR" sz="2400" dirty="0"/>
              <a:t>, </a:t>
            </a:r>
            <a:r>
              <a:rPr lang="tr-TR" sz="2400" dirty="0" err="1"/>
              <a:t>Ammar’ın</a:t>
            </a:r>
            <a:r>
              <a:rPr lang="tr-TR" sz="2400" dirty="0"/>
              <a:t>, Selman’ın, </a:t>
            </a:r>
            <a:r>
              <a:rPr lang="tr-TR" sz="2400" dirty="0" err="1"/>
              <a:t>Ümmü</a:t>
            </a:r>
            <a:r>
              <a:rPr lang="tr-TR" sz="2400" dirty="0"/>
              <a:t> </a:t>
            </a:r>
            <a:r>
              <a:rPr lang="tr-TR" sz="2400" dirty="0" err="1"/>
              <a:t>Üneys’in</a:t>
            </a:r>
            <a:r>
              <a:rPr lang="tr-TR" sz="2400" dirty="0"/>
              <a:t> gördükleri eziyetler ve çektikleri işkenceler </a:t>
            </a:r>
            <a:r>
              <a:rPr lang="tr-TR" sz="2400" dirty="0" smtClean="0"/>
              <a:t>hepimizin  </a:t>
            </a:r>
            <a:r>
              <a:rPr lang="tr-TR" sz="2400" dirty="0"/>
              <a:t>malumudur. Bunlar kolay dayanılacak eziyet ve işkenceler değildi</a:t>
            </a:r>
            <a:r>
              <a:rPr lang="tr-TR" sz="2400" dirty="0" smtClean="0"/>
              <a:t>.</a:t>
            </a:r>
            <a:endParaRPr lang="tr-TR" sz="2400"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31</a:t>
            </a:fld>
            <a:endParaRPr lang="tr-TR"/>
          </a:p>
        </p:txBody>
      </p:sp>
    </p:spTree>
    <p:extLst>
      <p:ext uri="{BB962C8B-B14F-4D97-AF65-F5344CB8AC3E}">
        <p14:creationId xmlns:p14="http://schemas.microsoft.com/office/powerpoint/2010/main" xmlns="" val="34078655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0" y="0"/>
            <a:ext cx="9144000" cy="6863417"/>
          </a:xfrm>
          <a:prstGeom prst="rect">
            <a:avLst/>
          </a:prstGeom>
        </p:spPr>
        <p:txBody>
          <a:bodyPr wrap="square">
            <a:spAutoFit/>
          </a:bodyPr>
          <a:lstStyle/>
          <a:p>
            <a:pPr algn="ctr"/>
            <a:endParaRPr lang="tr-TR" sz="2800" b="1" dirty="0" smtClean="0">
              <a:solidFill>
                <a:srgbClr val="FFFF00"/>
              </a:solidFill>
            </a:endParaRPr>
          </a:p>
          <a:p>
            <a:pPr algn="ctr"/>
            <a:r>
              <a:rPr lang="ar-SA" sz="2800" b="1" dirty="0" smtClean="0">
                <a:solidFill>
                  <a:srgbClr val="FF0000"/>
                </a:solidFill>
              </a:rPr>
              <a:t>وعنْ أبي عبدِ اللَّهِ خَبَّابِ بْن الأَرتِّ رضيَ اللَّهُ عنه قال : شَكَوْنَا إِلَى رسولِ اللَّهِ صَلّى اللهُ عَلَيْهِ وسَلَّم وَهُو مُتَوسِّدٌ بُردةً لَهُ في ظلِّ الْكَعْبةِ ، فَقُلْنَا : أَلا تَسْتَنْصرُ لَنَا أَلا تَدْعُو لَنَا ؟ فَقَالَ : قَد كَانَ مَنْ قَبْلكُمْ يؤْخَذُ الرَّجُلُ فيُحْفَرُ لَهُ في الأَرْضِ في جْعلُ فِيهَا ، ثمَّ يُؤْتِى بالْمِنْشارِ فَيُوضَعُ علَى رَأْسِهِ فيُجعلُ نصْفَيْن ، ويُمْشطُ بِأَمْشاطِ الْحديدِ مَا دُونَ لَحْمِهِ وَعظْمِهِ ، ما يَصُدُّهُ ذلكَ عَنْ دِينِهِ ، واللَّه ليتِمنَّ اللَّهُ هَذا الأَمْر حتَّى يسِير الرَّاكِبُ مِنْ صنْعاءَ إِلَى حَضْرمْوتَ لا يخافُ إِلاَّ الله والذِّئْبَ عَلَى غنَمِهِ ، ولكِنَّكُمْ تَسْتَعْجِلُونَ » رواه البخاري .</a:t>
            </a:r>
            <a:endParaRPr lang="tr-TR" sz="2800" b="1" dirty="0" smtClean="0">
              <a:solidFill>
                <a:srgbClr val="FF0000"/>
              </a:solidFill>
            </a:endParaRPr>
          </a:p>
          <a:p>
            <a:pPr marL="285750" indent="-285750">
              <a:buFontTx/>
              <a:buChar char="-"/>
            </a:pPr>
            <a:endParaRPr lang="tr-TR" sz="2400" dirty="0"/>
          </a:p>
          <a:p>
            <a:pPr marL="285750" indent="-285750">
              <a:buFontTx/>
              <a:buChar char="-"/>
            </a:pPr>
            <a:r>
              <a:rPr lang="tr-TR" sz="2400" dirty="0" smtClean="0"/>
              <a:t>“Önceki ümmetler içinde bir </a:t>
            </a:r>
            <a:r>
              <a:rPr lang="tr-TR" sz="2400" dirty="0" err="1" smtClean="0"/>
              <a:t>mü’min</a:t>
            </a:r>
            <a:r>
              <a:rPr lang="tr-TR" sz="2400" dirty="0" smtClean="0"/>
              <a:t> tutuklanır, kazılan bir çukura konulurdu. Sonra da bir testere ile başından aşağı ikiye biçilir, eti-kemiği demir tırmıklarla taranırdı. Fakat bütün bu yapılanlar onu dininden döndüremezdi. Yemin ederim ki Allah mutlaka bu dini hâkim kılacaktır. Öylesine ki, yalnız başına bir atlı, Allah’tan ve sürüsüne kurt saldırmasından başka hiç bir şeyden endişe etmeksizin </a:t>
            </a:r>
            <a:r>
              <a:rPr lang="tr-TR" sz="2400" dirty="0" err="1" smtClean="0"/>
              <a:t>San’a’dan</a:t>
            </a:r>
            <a:r>
              <a:rPr lang="tr-TR" sz="2400" dirty="0" smtClean="0"/>
              <a:t> </a:t>
            </a:r>
            <a:r>
              <a:rPr lang="tr-TR" sz="2400" dirty="0" err="1" smtClean="0"/>
              <a:t>Hadramut’a</a:t>
            </a:r>
            <a:r>
              <a:rPr lang="tr-TR" sz="2400" dirty="0" smtClean="0"/>
              <a:t> kadar emniyetle gidecektir. Ne var ki, siz sabırsızlanıyorsunuz.”</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32</a:t>
            </a:fld>
            <a:endParaRPr lang="tr-TR"/>
          </a:p>
        </p:txBody>
      </p:sp>
    </p:spTree>
    <p:extLst>
      <p:ext uri="{BB962C8B-B14F-4D97-AF65-F5344CB8AC3E}">
        <p14:creationId xmlns:p14="http://schemas.microsoft.com/office/powerpoint/2010/main" xmlns="" val="366001283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92642" y="116632"/>
            <a:ext cx="8784976" cy="6740307"/>
          </a:xfrm>
          <a:prstGeom prst="rect">
            <a:avLst/>
          </a:prstGeom>
        </p:spPr>
        <p:txBody>
          <a:bodyPr wrap="square">
            <a:spAutoFit/>
          </a:bodyPr>
          <a:lstStyle/>
          <a:p>
            <a:pPr marL="285750" indent="-285750">
              <a:buFontTx/>
              <a:buChar char="-"/>
            </a:pPr>
            <a:endParaRPr lang="tr-TR" sz="2400" dirty="0" smtClean="0">
              <a:latin typeface="Arial" pitchFamily="34" charset="0"/>
              <a:cs typeface="Arial" pitchFamily="34" charset="0"/>
            </a:endParaRPr>
          </a:p>
          <a:p>
            <a:pPr marL="285750" indent="-285750">
              <a:buFontTx/>
              <a:buChar char="-"/>
            </a:pPr>
            <a:r>
              <a:rPr lang="tr-TR" sz="2400" dirty="0" smtClean="0">
                <a:latin typeface="Arial" pitchFamily="34" charset="0"/>
                <a:cs typeface="Arial" pitchFamily="34" charset="0"/>
              </a:rPr>
              <a:t>Müşriklerin verdiği eziyet gerçekten dayanılacak gibi değildi. Müslümanları dövüyorlar, aç susuz bırakıyorlar, Allah’ı bırakıp </a:t>
            </a:r>
            <a:r>
              <a:rPr lang="tr-TR" sz="2400" dirty="0" err="1" smtClean="0">
                <a:latin typeface="Arial" pitchFamily="34" charset="0"/>
                <a:cs typeface="Arial" pitchFamily="34" charset="0"/>
              </a:rPr>
              <a:t>Lât</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Uzza’ya</a:t>
            </a:r>
            <a:r>
              <a:rPr lang="tr-TR" sz="2400" dirty="0" smtClean="0">
                <a:latin typeface="Arial" pitchFamily="34" charset="0"/>
                <a:cs typeface="Arial" pitchFamily="34" charset="0"/>
              </a:rPr>
              <a:t> tapmaya zorluyorlardı. Meselâ </a:t>
            </a:r>
            <a:r>
              <a:rPr lang="tr-TR" sz="2400" dirty="0" err="1" smtClean="0">
                <a:latin typeface="Arial" pitchFamily="34" charset="0"/>
                <a:cs typeface="Arial" pitchFamily="34" charset="0"/>
              </a:rPr>
              <a:t>Ümeyye</a:t>
            </a:r>
            <a:r>
              <a:rPr lang="tr-TR" sz="2400" dirty="0" smtClean="0">
                <a:latin typeface="Arial" pitchFamily="34" charset="0"/>
                <a:cs typeface="Arial" pitchFamily="34" charset="0"/>
              </a:rPr>
              <a:t> b. Halef Bilâl’i öğle sıcağında dışarıya çıkarıyor, göğsüne ağır bir kaya koyup: Muhammedi inkar edip </a:t>
            </a:r>
            <a:r>
              <a:rPr lang="tr-TR" sz="2400" dirty="0" err="1" smtClean="0">
                <a:latin typeface="Arial" pitchFamily="34" charset="0"/>
                <a:cs typeface="Arial" pitchFamily="34" charset="0"/>
              </a:rPr>
              <a:t>Lât</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Uzza’ya</a:t>
            </a:r>
            <a:r>
              <a:rPr lang="tr-TR" sz="2400" dirty="0" smtClean="0">
                <a:latin typeface="Arial" pitchFamily="34" charset="0"/>
                <a:cs typeface="Arial" pitchFamily="34" charset="0"/>
              </a:rPr>
              <a:t> tapmazsan ölünceye kadar bu vaziyette kalacaksın diyor. Bilal de: Bir Allah’ı tanıyor, </a:t>
            </a:r>
            <a:r>
              <a:rPr lang="tr-TR" sz="2400" dirty="0" err="1" smtClean="0">
                <a:latin typeface="Arial" pitchFamily="34" charset="0"/>
                <a:cs typeface="Arial" pitchFamily="34" charset="0"/>
              </a:rPr>
              <a:t>Lât</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Uzza’yı</a:t>
            </a:r>
            <a:r>
              <a:rPr lang="tr-TR" sz="2400" dirty="0" smtClean="0">
                <a:latin typeface="Arial" pitchFamily="34" charset="0"/>
                <a:cs typeface="Arial" pitchFamily="34" charset="0"/>
              </a:rPr>
              <a:t> inkar ediyorum diyerek direniyordu. Yukarıdaki hadisin </a:t>
            </a:r>
            <a:r>
              <a:rPr lang="tr-TR" sz="2400" dirty="0" err="1" smtClean="0">
                <a:latin typeface="Arial" pitchFamily="34" charset="0"/>
                <a:cs typeface="Arial" pitchFamily="34" charset="0"/>
              </a:rPr>
              <a:t>ravisi</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Habbab</a:t>
            </a:r>
            <a:r>
              <a:rPr lang="tr-TR" sz="2400" dirty="0" smtClean="0">
                <a:latin typeface="Arial" pitchFamily="34" charset="0"/>
                <a:cs typeface="Arial" pitchFamily="34" charset="0"/>
              </a:rPr>
              <a:t> b. </a:t>
            </a:r>
            <a:r>
              <a:rPr lang="tr-TR" sz="2400" dirty="0" err="1" smtClean="0">
                <a:latin typeface="Arial" pitchFamily="34" charset="0"/>
                <a:cs typeface="Arial" pitchFamily="34" charset="0"/>
              </a:rPr>
              <a:t>Eret</a:t>
            </a:r>
            <a:r>
              <a:rPr lang="tr-TR" sz="2400" dirty="0" smtClean="0">
                <a:latin typeface="Arial" pitchFamily="34" charset="0"/>
                <a:cs typeface="Arial" pitchFamily="34" charset="0"/>
              </a:rPr>
              <a:t> de </a:t>
            </a:r>
            <a:r>
              <a:rPr lang="tr-TR" sz="2400" dirty="0" err="1" smtClean="0">
                <a:latin typeface="Arial" pitchFamily="34" charset="0"/>
                <a:cs typeface="Arial" pitchFamily="34" charset="0"/>
              </a:rPr>
              <a:t>müslüman</a:t>
            </a:r>
            <a:r>
              <a:rPr lang="tr-TR" sz="2400" dirty="0" smtClean="0">
                <a:latin typeface="Arial" pitchFamily="34" charset="0"/>
                <a:cs typeface="Arial" pitchFamily="34" charset="0"/>
              </a:rPr>
              <a:t> olduğu için ateşle dağlanıyor, başına kızgın demirler konuyordu. Ebu </a:t>
            </a:r>
            <a:r>
              <a:rPr lang="tr-TR" sz="2400" dirty="0" err="1" smtClean="0">
                <a:latin typeface="Arial" pitchFamily="34" charset="0"/>
                <a:cs typeface="Arial" pitchFamily="34" charset="0"/>
              </a:rPr>
              <a:t>Fükeyhe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Safvan</a:t>
            </a:r>
            <a:r>
              <a:rPr lang="tr-TR" sz="2400" dirty="0" smtClean="0">
                <a:latin typeface="Arial" pitchFamily="34" charset="0"/>
                <a:cs typeface="Arial" pitchFamily="34" charset="0"/>
              </a:rPr>
              <a:t> b. </a:t>
            </a:r>
            <a:r>
              <a:rPr lang="tr-TR" sz="2400" dirty="0" err="1" smtClean="0">
                <a:latin typeface="Arial" pitchFamily="34" charset="0"/>
                <a:cs typeface="Arial" pitchFamily="34" charset="0"/>
              </a:rPr>
              <a:t>Ümeyye’nin</a:t>
            </a:r>
            <a:r>
              <a:rPr lang="tr-TR" sz="2400" dirty="0" smtClean="0">
                <a:latin typeface="Arial" pitchFamily="34" charset="0"/>
                <a:cs typeface="Arial" pitchFamily="34" charset="0"/>
              </a:rPr>
              <a:t> kölesi idi. </a:t>
            </a:r>
            <a:r>
              <a:rPr lang="tr-TR" sz="2400" dirty="0" err="1" smtClean="0">
                <a:latin typeface="Arial" pitchFamily="34" charset="0"/>
                <a:cs typeface="Arial" pitchFamily="34" charset="0"/>
              </a:rPr>
              <a:t>Ümeyye</a:t>
            </a:r>
            <a:r>
              <a:rPr lang="tr-TR" sz="2400" dirty="0" smtClean="0">
                <a:latin typeface="Arial" pitchFamily="34" charset="0"/>
                <a:cs typeface="Arial" pitchFamily="34" charset="0"/>
              </a:rPr>
              <a:t> b. Halef Ebu </a:t>
            </a:r>
            <a:r>
              <a:rPr lang="tr-TR" sz="2400" dirty="0" err="1" smtClean="0">
                <a:latin typeface="Arial" pitchFamily="34" charset="0"/>
                <a:cs typeface="Arial" pitchFamily="34" charset="0"/>
              </a:rPr>
              <a:t>Fükeyhe’nin</a:t>
            </a:r>
            <a:r>
              <a:rPr lang="tr-TR" sz="2400" dirty="0" smtClean="0">
                <a:latin typeface="Arial" pitchFamily="34" charset="0"/>
                <a:cs typeface="Arial" pitchFamily="34" charset="0"/>
              </a:rPr>
              <a:t> ayağına ip bağlıyor, yerde sürüklüyor, boğacak şekilde boğazını sıkıyor, Muhammed gelsin de </a:t>
            </a:r>
            <a:r>
              <a:rPr lang="tr-TR" sz="2400" dirty="0" err="1" smtClean="0">
                <a:latin typeface="Arial" pitchFamily="34" charset="0"/>
                <a:cs typeface="Arial" pitchFamily="34" charset="0"/>
              </a:rPr>
              <a:t>sihiriyle</a:t>
            </a:r>
            <a:r>
              <a:rPr lang="tr-TR" sz="2400" dirty="0" smtClean="0">
                <a:latin typeface="Arial" pitchFamily="34" charset="0"/>
                <a:cs typeface="Arial" pitchFamily="34" charset="0"/>
              </a:rPr>
              <a:t> seni kurtarsın diyerek alay ediyor o ise asla dininden dönmüyordu. Hz. Ebu Bekir de bunları teker teker </a:t>
            </a:r>
            <a:r>
              <a:rPr lang="tr-TR" sz="2400" dirty="0" err="1" smtClean="0">
                <a:latin typeface="Arial" pitchFamily="34" charset="0"/>
                <a:cs typeface="Arial" pitchFamily="34" charset="0"/>
              </a:rPr>
              <a:t>âzad</a:t>
            </a:r>
            <a:r>
              <a:rPr lang="tr-TR" sz="2400" dirty="0" smtClean="0">
                <a:latin typeface="Arial" pitchFamily="34" charset="0"/>
                <a:cs typeface="Arial" pitchFamily="34" charset="0"/>
              </a:rPr>
              <a:t> ediyordu. </a:t>
            </a:r>
            <a:r>
              <a:rPr lang="tr-TR" sz="2400" dirty="0" err="1" smtClean="0">
                <a:latin typeface="Arial" pitchFamily="34" charset="0"/>
                <a:cs typeface="Arial" pitchFamily="34" charset="0"/>
              </a:rPr>
              <a:t>Yasir</a:t>
            </a:r>
            <a:r>
              <a:rPr lang="tr-TR" sz="2400" dirty="0" smtClean="0">
                <a:latin typeface="Arial" pitchFamily="34" charset="0"/>
                <a:cs typeface="Arial" pitchFamily="34" charset="0"/>
              </a:rPr>
              <a:t> ailesinin çektikleri ise tarif edilmeyecek derece idi.</a:t>
            </a:r>
          </a:p>
          <a:p>
            <a:pPr marL="285750" indent="-285750">
              <a:buFontTx/>
              <a:buChar char="-"/>
            </a:pPr>
            <a:endParaRPr lang="tr-TR" sz="2400" dirty="0" smtClean="0">
              <a:latin typeface="Arial" pitchFamily="34" charset="0"/>
              <a:cs typeface="Arial" pitchFamily="34" charset="0"/>
            </a:endParaRPr>
          </a:p>
        </p:txBody>
      </p:sp>
      <p:sp>
        <p:nvSpPr>
          <p:cNvPr id="3" name="Slayt Numarası Yer Tutucusu 2"/>
          <p:cNvSpPr>
            <a:spLocks noGrp="1"/>
          </p:cNvSpPr>
          <p:nvPr>
            <p:ph type="sldNum" sz="quarter" idx="11"/>
          </p:nvPr>
        </p:nvSpPr>
        <p:spPr/>
        <p:txBody>
          <a:bodyPr/>
          <a:lstStyle/>
          <a:p>
            <a:fld id="{61903838-FA28-45FA-B8B7-D0511236016B}" type="slidenum">
              <a:rPr lang="tr-TR" smtClean="0"/>
              <a:pPr/>
              <a:t>33</a:t>
            </a:fld>
            <a:endParaRPr lang="tr-TR"/>
          </a:p>
        </p:txBody>
      </p:sp>
    </p:spTree>
    <p:extLst>
      <p:ext uri="{BB962C8B-B14F-4D97-AF65-F5344CB8AC3E}">
        <p14:creationId xmlns:p14="http://schemas.microsoft.com/office/powerpoint/2010/main" xmlns="" val="34667047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63221" y="260648"/>
            <a:ext cx="8568952" cy="6247864"/>
          </a:xfrm>
          <a:prstGeom prst="rect">
            <a:avLst/>
          </a:prstGeom>
        </p:spPr>
        <p:txBody>
          <a:bodyPr wrap="square">
            <a:spAutoFit/>
          </a:bodyPr>
          <a:lstStyle/>
          <a:p>
            <a:r>
              <a:rPr lang="tr-TR" sz="2000" dirty="0" smtClean="0"/>
              <a:t>Görüldüğü gibi iman ve sabır en büyük güçtür. Çeliğin, ateşin yenemediği güç. Kur’an-ı Kerimde “</a:t>
            </a:r>
            <a:r>
              <a:rPr lang="tr-TR" sz="2000" dirty="0" err="1" smtClean="0"/>
              <a:t>Ashab</a:t>
            </a:r>
            <a:r>
              <a:rPr lang="tr-TR" sz="2000" dirty="0" smtClean="0"/>
              <a:t>-ı </a:t>
            </a:r>
            <a:r>
              <a:rPr lang="tr-TR" sz="2000" dirty="0" err="1" smtClean="0"/>
              <a:t>Uhdud”dan</a:t>
            </a:r>
            <a:r>
              <a:rPr lang="tr-TR" sz="2000" dirty="0" smtClean="0"/>
              <a:t> bahsedilir. Rivayete göre </a:t>
            </a:r>
            <a:r>
              <a:rPr lang="tr-TR" sz="2000" dirty="0" err="1" smtClean="0"/>
              <a:t>Himyer</a:t>
            </a:r>
            <a:r>
              <a:rPr lang="tr-TR" sz="2000" dirty="0" smtClean="0"/>
              <a:t> kralı </a:t>
            </a:r>
            <a:r>
              <a:rPr lang="tr-TR" sz="2000" dirty="0" err="1" smtClean="0"/>
              <a:t>Zûnüvâs</a:t>
            </a:r>
            <a:r>
              <a:rPr lang="tr-TR" sz="2000" dirty="0" smtClean="0"/>
              <a:t> </a:t>
            </a:r>
            <a:r>
              <a:rPr lang="tr-TR" sz="2000" dirty="0" err="1" smtClean="0"/>
              <a:t>Necranlı</a:t>
            </a:r>
            <a:r>
              <a:rPr lang="tr-TR" sz="2000" dirty="0" smtClean="0"/>
              <a:t> Hristiyanları ateşe atılmak veya Yahudiliğe girmek arasında muhayyer bırakmış, Hristiyanlıkta sebat eden on iki bin kişiyi hendeklerde diri diri yakmıştır. Bu olayın Kur’an’da zikredilmesinin sebebi </a:t>
            </a:r>
            <a:r>
              <a:rPr lang="tr-TR" sz="2000" dirty="0" err="1" smtClean="0"/>
              <a:t>mü’minleri</a:t>
            </a:r>
            <a:r>
              <a:rPr lang="tr-TR" sz="2000" dirty="0" smtClean="0"/>
              <a:t> sabır ve </a:t>
            </a:r>
            <a:r>
              <a:rPr lang="tr-TR" sz="2000" dirty="0" err="1" smtClean="0"/>
              <a:t>sebâta</a:t>
            </a:r>
            <a:r>
              <a:rPr lang="tr-TR" sz="2000" dirty="0" smtClean="0"/>
              <a:t> davet etmektir. Zikrettiğimiz hadiste Hz. Peygamber (</a:t>
            </a:r>
            <a:r>
              <a:rPr lang="tr-TR" sz="2000" dirty="0" err="1" smtClean="0"/>
              <a:t>s.a.v</a:t>
            </a:r>
            <a:r>
              <a:rPr lang="tr-TR" sz="2000" dirty="0" smtClean="0"/>
              <a:t>.):</a:t>
            </a:r>
            <a:br>
              <a:rPr lang="tr-TR" sz="2000" dirty="0" smtClean="0"/>
            </a:br>
            <a:r>
              <a:rPr lang="ar-SA" sz="2400" b="1" dirty="0" smtClean="0">
                <a:solidFill>
                  <a:srgbClr val="FF0000"/>
                </a:solidFill>
              </a:rPr>
              <a:t>ولكِنَّكُمْ تَسْتَعْجِلُونَ</a:t>
            </a:r>
            <a:r>
              <a:rPr lang="tr-TR" sz="2400" b="1" dirty="0" smtClean="0">
                <a:solidFill>
                  <a:srgbClr val="FF0000"/>
                </a:solidFill>
              </a:rPr>
              <a:t>   </a:t>
            </a:r>
            <a:r>
              <a:rPr lang="tr-TR" sz="2000" dirty="0" smtClean="0"/>
              <a:t>“Ama siz acele ediyor, sabırsızlık gösteriyorsunuz” derken de onları direnmeye teşvik ediyordu. Geçmişten verilen bu tür misaller direnme gücünü artırır, beterin de beteri olduğunu, sabrın sonunun mutlaka selamet olacağını gösterir.</a:t>
            </a:r>
          </a:p>
          <a:p>
            <a:r>
              <a:rPr lang="tr-TR" sz="2000" dirty="0" smtClean="0"/>
              <a:t>Belalara karşı sabır hem zafere kapı açar hem de günahlara </a:t>
            </a:r>
            <a:r>
              <a:rPr lang="tr-TR" sz="2000" dirty="0" err="1" smtClean="0"/>
              <a:t>keffaret</a:t>
            </a:r>
            <a:r>
              <a:rPr lang="tr-TR" sz="2000" dirty="0" smtClean="0"/>
              <a:t> olur. Hz. Peygamber (</a:t>
            </a:r>
            <a:r>
              <a:rPr lang="tr-TR" sz="2000" dirty="0" err="1" smtClean="0"/>
              <a:t>s.a.v</a:t>
            </a:r>
            <a:r>
              <a:rPr lang="tr-TR" sz="2000" dirty="0" smtClean="0"/>
              <a:t>.) şöyle buyurdular:</a:t>
            </a:r>
          </a:p>
          <a:p>
            <a:pPr algn="ctr" rtl="1"/>
            <a:r>
              <a:rPr lang="ar-SA" sz="2800" b="1" dirty="0" smtClean="0">
                <a:solidFill>
                  <a:srgbClr val="FFFF00"/>
                </a:solidFill>
              </a:rPr>
              <a:t>«مَا يُصِيبُ الْمُسْلِمَ مِنْ نَصَبٍ وَلاَ وَصَبٍ وَلاَ هَمٍّ وَلاَ حَزَن وَلاَ أَذًى وَلاَ غمٍّ ، حتَّى الشَّوْكَةُ يُشَاكُها إِلاَّ كفَّر اللَّه بهَا مِنْ خطَايَاه »</a:t>
            </a:r>
            <a:endParaRPr lang="tr-TR" sz="2800" b="1" dirty="0" smtClean="0">
              <a:solidFill>
                <a:srgbClr val="FFFF00"/>
              </a:solidFill>
            </a:endParaRPr>
          </a:p>
          <a:p>
            <a:r>
              <a:rPr lang="tr-TR" sz="2000" dirty="0" smtClean="0"/>
              <a:t>“Yorgunluk, sürekli hastalık, tasa, keder, sıkıntı ve gamdan, ayağına batan dikene varıncaya kadar </a:t>
            </a:r>
            <a:r>
              <a:rPr lang="tr-TR" sz="2000" dirty="0" err="1" smtClean="0"/>
              <a:t>müslümanın</a:t>
            </a:r>
            <a:r>
              <a:rPr lang="tr-TR" sz="2000" dirty="0" smtClean="0"/>
              <a:t> başına gelen her şeyi Allah, onun hatalarını bağışlamaya vesile kılar.”</a:t>
            </a:r>
          </a:p>
          <a:p>
            <a:pPr algn="r"/>
            <a:r>
              <a:rPr lang="tr-TR" sz="2000" dirty="0" err="1" smtClean="0"/>
              <a:t>Riyazü’s-Salihin</a:t>
            </a:r>
            <a:r>
              <a:rPr lang="tr-TR" sz="2000" dirty="0" smtClean="0"/>
              <a:t>. Hadis </a:t>
            </a:r>
            <a:r>
              <a:rPr lang="tr-TR" sz="2000" dirty="0" err="1" smtClean="0"/>
              <a:t>no</a:t>
            </a:r>
            <a:r>
              <a:rPr lang="tr-TR" sz="2000" dirty="0" smtClean="0"/>
              <a:t>: 38</a:t>
            </a:r>
            <a:endParaRPr lang="tr-TR" sz="2000"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34</a:t>
            </a:fld>
            <a:endParaRPr lang="tr-TR"/>
          </a:p>
        </p:txBody>
      </p:sp>
    </p:spTree>
    <p:extLst>
      <p:ext uri="{BB962C8B-B14F-4D97-AF65-F5344CB8AC3E}">
        <p14:creationId xmlns:p14="http://schemas.microsoft.com/office/powerpoint/2010/main" xmlns="" val="170767850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260648"/>
            <a:ext cx="8568952" cy="6524863"/>
          </a:xfrm>
          <a:prstGeom prst="rect">
            <a:avLst/>
          </a:prstGeom>
        </p:spPr>
        <p:txBody>
          <a:bodyPr wrap="square">
            <a:spAutoFit/>
          </a:bodyPr>
          <a:lstStyle/>
          <a:p>
            <a:r>
              <a:rPr lang="tr-TR" sz="2500" dirty="0"/>
              <a:t>Her nimetin bir külfeti vardır. En değerli nimet Allah’ın rızası ve cennettir. Bu nimetleri elde etmenin de bir bedeli vardır. </a:t>
            </a:r>
            <a:endParaRPr lang="tr-TR" sz="2500" dirty="0" smtClean="0"/>
          </a:p>
          <a:p>
            <a:endParaRPr lang="tr-TR" sz="2400" dirty="0"/>
          </a:p>
          <a:p>
            <a:endParaRPr lang="tr-TR" sz="2400" dirty="0"/>
          </a:p>
          <a:p>
            <a:pPr algn="ctr"/>
            <a:r>
              <a:rPr lang="ar-SA" sz="3200" b="1" dirty="0">
                <a:solidFill>
                  <a:srgbClr val="FFFF00"/>
                </a:solidFill>
              </a:rPr>
              <a:t>اِنَّ اللهَ اشْتَرَى مِنَ الْمُؤْمِنِينَ اَنْفُسَهُمْ وَاَمْوَالَهُمْ بِاَنَّ لَهُمُ الْجَنَّةَ يُقَاتِلُونَ فِى سَبِيلِ اللهِ فَيَقْتُلُونَ وَيُقْتَلُونَ وَعْدًا عَلَيْهِ حَقًّا فِى التَّوْرَيةِ وَاْلاِنْجِيلِ وَالْقُرْاَنِ وَمَنْ اَوْفَى بِعَهْدِهِ مِنَ اللهِ  فَاسْتَبْشِرُوا بِبَيْعِكُمُ الَّذِى بَايَعْتُمْ بِهِ وَذَلِكَ هُوَ الْفَوْزُ </a:t>
            </a:r>
            <a:r>
              <a:rPr lang="ar-SA" sz="3200" b="1" dirty="0" smtClean="0">
                <a:solidFill>
                  <a:srgbClr val="FFFF00"/>
                </a:solidFill>
              </a:rPr>
              <a:t>الْعَظِيمُ</a:t>
            </a:r>
            <a:endParaRPr lang="tr-TR" sz="3200" b="1" dirty="0" smtClean="0">
              <a:solidFill>
                <a:srgbClr val="FFFF00"/>
              </a:solidFill>
            </a:endParaRPr>
          </a:p>
          <a:p>
            <a:endParaRPr lang="tr-TR" sz="2400" dirty="0"/>
          </a:p>
          <a:p>
            <a:r>
              <a:rPr lang="tr-TR" sz="2400" dirty="0" smtClean="0">
                <a:latin typeface="Arial" pitchFamily="34" charset="0"/>
                <a:cs typeface="Arial" pitchFamily="34" charset="0"/>
              </a:rPr>
              <a:t>“</a:t>
            </a:r>
            <a:r>
              <a:rPr lang="tr-TR" sz="2400" dirty="0">
                <a:latin typeface="Arial" pitchFamily="34" charset="0"/>
                <a:cs typeface="Arial" pitchFamily="34" charset="0"/>
              </a:rPr>
              <a:t>Şüphesiz Allah, </a:t>
            </a:r>
            <a:r>
              <a:rPr lang="tr-TR" sz="2400" dirty="0" err="1">
                <a:latin typeface="Arial" pitchFamily="34" charset="0"/>
                <a:cs typeface="Arial" pitchFamily="34" charset="0"/>
              </a:rPr>
              <a:t>mü’minlerin</a:t>
            </a:r>
            <a:r>
              <a:rPr lang="tr-TR" sz="2400" dirty="0">
                <a:latin typeface="Arial" pitchFamily="34" charset="0"/>
                <a:cs typeface="Arial" pitchFamily="34" charset="0"/>
              </a:rPr>
              <a:t> canlarını ve mallarını kendilerine cennet verilmesi karşılığında satın almıştır. Onlar Allah yolunda öldürürler ve ölürler. Bu, Allah’ın </a:t>
            </a:r>
            <a:r>
              <a:rPr lang="tr-TR" sz="2400" dirty="0" err="1">
                <a:latin typeface="Arial" pitchFamily="34" charset="0"/>
                <a:cs typeface="Arial" pitchFamily="34" charset="0"/>
              </a:rPr>
              <a:t>Tevratta</a:t>
            </a:r>
            <a:r>
              <a:rPr lang="tr-TR" sz="2400" dirty="0">
                <a:latin typeface="Arial" pitchFamily="34" charset="0"/>
                <a:cs typeface="Arial" pitchFamily="34" charset="0"/>
              </a:rPr>
              <a:t>, </a:t>
            </a:r>
            <a:r>
              <a:rPr lang="tr-TR" sz="2400" dirty="0" err="1">
                <a:latin typeface="Arial" pitchFamily="34" charset="0"/>
                <a:cs typeface="Arial" pitchFamily="34" charset="0"/>
              </a:rPr>
              <a:t>İncilde</a:t>
            </a:r>
            <a:r>
              <a:rPr lang="tr-TR" sz="2400" dirty="0">
                <a:latin typeface="Arial" pitchFamily="34" charset="0"/>
                <a:cs typeface="Arial" pitchFamily="34" charset="0"/>
              </a:rPr>
              <a:t> ve Kur’an’da yerine getirmeyi üzerine aldığı gerçek bir </a:t>
            </a:r>
            <a:r>
              <a:rPr lang="tr-TR" sz="2400" dirty="0" err="1">
                <a:latin typeface="Arial" pitchFamily="34" charset="0"/>
                <a:cs typeface="Arial" pitchFamily="34" charset="0"/>
              </a:rPr>
              <a:t>va’ddir</a:t>
            </a:r>
            <a:r>
              <a:rPr lang="tr-TR" sz="2400" dirty="0">
                <a:latin typeface="Arial" pitchFamily="34" charset="0"/>
                <a:cs typeface="Arial" pitchFamily="34" charset="0"/>
              </a:rPr>
              <a:t>. Verdiği sözüne Allah’tan daha vefakar kim olabilir? Öyle ise yaptığınız bu alışverişinizden dolayı sevinin. İşte büyük kurtuluş budur</a:t>
            </a:r>
            <a:r>
              <a:rPr lang="tr-TR" sz="2400" dirty="0" smtClean="0">
                <a:latin typeface="Arial" pitchFamily="34" charset="0"/>
                <a:cs typeface="Arial" pitchFamily="34" charset="0"/>
              </a:rPr>
              <a:t>.”					</a:t>
            </a:r>
            <a:r>
              <a:rPr lang="tr-TR" sz="2000" dirty="0" err="1" smtClean="0">
                <a:latin typeface="Arial" pitchFamily="34" charset="0"/>
                <a:cs typeface="Arial" pitchFamily="34" charset="0"/>
              </a:rPr>
              <a:t>Tevbe</a:t>
            </a:r>
            <a:r>
              <a:rPr lang="tr-TR" sz="2000" dirty="0" smtClean="0">
                <a:latin typeface="Arial" pitchFamily="34" charset="0"/>
                <a:cs typeface="Arial" pitchFamily="34" charset="0"/>
              </a:rPr>
              <a:t> </a:t>
            </a:r>
            <a:r>
              <a:rPr lang="tr-TR" sz="2000" dirty="0">
                <a:latin typeface="Arial" pitchFamily="34" charset="0"/>
                <a:cs typeface="Arial" pitchFamily="34" charset="0"/>
              </a:rPr>
              <a:t>Suresi 111</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35</a:t>
            </a:fld>
            <a:endParaRPr lang="tr-TR"/>
          </a:p>
        </p:txBody>
      </p:sp>
    </p:spTree>
    <p:extLst>
      <p:ext uri="{BB962C8B-B14F-4D97-AF65-F5344CB8AC3E}">
        <p14:creationId xmlns:p14="http://schemas.microsoft.com/office/powerpoint/2010/main" xmlns="" val="24216757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23528" y="294091"/>
            <a:ext cx="8496944" cy="6617196"/>
          </a:xfrm>
          <a:prstGeom prst="rect">
            <a:avLst/>
          </a:prstGeom>
        </p:spPr>
        <p:txBody>
          <a:bodyPr wrap="square">
            <a:spAutoFit/>
          </a:bodyPr>
          <a:lstStyle/>
          <a:p>
            <a:r>
              <a:rPr lang="tr-TR" sz="2400" dirty="0"/>
              <a:t>Dünyevi hedeflere ulaşmak için yaşanan imtihanlar, gösterilen sabır ve fedakarlıkların da elbette bir kazancı vardır. Fakat Allah yolunda katlanılan sıkıntıların, gösterilen fedakarlıkların karşılığı dünyevi menfaatlerle karşılanamayacak kadar büyüktür. Dünyaya yönelik her şeyin neticesi ölümle geride kalmakta, ebedi hayata yönelik amellerin karşılığı ise ebedi olarak devam etmektedir. Fâniyi bâkiye çevirmek, kalıcı olanı elde etmek asıl kazançtır. Geçici kazançlar neticede kayıp hükmündedir. Ya sen onları bırakırsın ya da onlar seni</a:t>
            </a:r>
            <a:r>
              <a:rPr lang="tr-TR" sz="2400" dirty="0" smtClean="0"/>
              <a:t>.</a:t>
            </a:r>
          </a:p>
          <a:p>
            <a:pPr algn="ctr"/>
            <a:endParaRPr lang="tr-TR" sz="2400" dirty="0"/>
          </a:p>
          <a:p>
            <a:pPr algn="ctr"/>
            <a:r>
              <a:rPr lang="ar-SA" sz="3200" b="1" dirty="0">
                <a:solidFill>
                  <a:srgbClr val="FF0000"/>
                </a:solidFill>
              </a:rPr>
              <a:t>اَلْمَالُ وَالْبَنُونَ زِينَةُ الْحَيَوةِ الدُّنْيَا وَالْبَاقِيَاتُ الصَّالِحَاتُ خَيْرٌ عِنْدَ رَبِّكَ ثَوَابًا وَخَيْرٌ اَمَلاً</a:t>
            </a:r>
            <a:endParaRPr lang="tr-TR" sz="3200" b="1" dirty="0">
              <a:solidFill>
                <a:srgbClr val="FF0000"/>
              </a:solidFill>
            </a:endParaRPr>
          </a:p>
          <a:p>
            <a:pPr algn="ctr"/>
            <a:endParaRPr lang="tr-TR" sz="2400" dirty="0" smtClean="0"/>
          </a:p>
          <a:p>
            <a:r>
              <a:rPr lang="tr-TR" sz="2400" dirty="0" smtClean="0"/>
              <a:t> </a:t>
            </a:r>
            <a:r>
              <a:rPr lang="tr-TR" sz="2400" dirty="0"/>
              <a:t>“Mal ve çocuklar dünya hayatının süsüdür. Bâki kalacak </a:t>
            </a:r>
            <a:r>
              <a:rPr lang="tr-TR" sz="2400" dirty="0" err="1"/>
              <a:t>salih</a:t>
            </a:r>
            <a:r>
              <a:rPr lang="tr-TR" sz="2400" dirty="0"/>
              <a:t> ameller ise Rabbinin katında hem sevap bakımından daha hayırlı, hem de ümit bakımından daha hayırlıdır.” </a:t>
            </a:r>
          </a:p>
          <a:p>
            <a:pPr algn="r"/>
            <a:r>
              <a:rPr lang="tr-TR" dirty="0" err="1">
                <a:latin typeface="Arial" pitchFamily="34" charset="0"/>
                <a:cs typeface="Arial" pitchFamily="34" charset="0"/>
              </a:rPr>
              <a:t>Kehf</a:t>
            </a:r>
            <a:r>
              <a:rPr lang="tr-TR" dirty="0">
                <a:latin typeface="Arial" pitchFamily="34" charset="0"/>
                <a:cs typeface="Arial" pitchFamily="34" charset="0"/>
              </a:rPr>
              <a:t> Suresi 46 </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36</a:t>
            </a:fld>
            <a:endParaRPr lang="tr-TR"/>
          </a:p>
        </p:txBody>
      </p:sp>
    </p:spTree>
    <p:extLst>
      <p:ext uri="{BB962C8B-B14F-4D97-AF65-F5344CB8AC3E}">
        <p14:creationId xmlns:p14="http://schemas.microsoft.com/office/powerpoint/2010/main" xmlns="" val="340741159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79512" y="116632"/>
            <a:ext cx="8827223" cy="6555641"/>
          </a:xfrm>
          <a:prstGeom prst="rect">
            <a:avLst/>
          </a:prstGeom>
        </p:spPr>
        <p:txBody>
          <a:bodyPr wrap="square">
            <a:spAutoFit/>
          </a:bodyPr>
          <a:lstStyle/>
          <a:p>
            <a:r>
              <a:rPr lang="tr-TR" sz="2800" dirty="0" smtClean="0"/>
              <a:t>	</a:t>
            </a:r>
          </a:p>
          <a:p>
            <a:r>
              <a:rPr lang="tr-TR" sz="2800" dirty="0"/>
              <a:t>	</a:t>
            </a:r>
            <a:r>
              <a:rPr lang="tr-TR" sz="2800" dirty="0" smtClean="0"/>
              <a:t>Genelde </a:t>
            </a:r>
            <a:r>
              <a:rPr lang="tr-TR" sz="2800" dirty="0"/>
              <a:t>dünyada iki şey için mücadele edilmektedir. Ya sırf dünyalık elde etmek veya onurlu bir hayatla birlikte edebi saadete kavuşmak için. Büyük neticeler büyük fedakarlıklar ister. Günümüzdeki savaşlar ve didişmeler genellikle dünyalık elde etmeye yönelik olmakla beraber son zamanlarda özellikle İslam âleminde zülüm ve baskı rejimlerinden, diktatörlerden kurtulmak, hürriyete ve insan onuruna yakışır bir hayata kavuşmak için soylu mücadelelere şahit olmaktayız. Tunus’ta, Libya’da, Mısır’da ve Suriye’de sürdürülen bu mücadeleler de İslam’ın ilk dönemlerinde olduğu gibi yeni </a:t>
            </a:r>
            <a:r>
              <a:rPr lang="tr-TR" sz="2800" dirty="0" err="1"/>
              <a:t>Bilal’lerin</a:t>
            </a:r>
            <a:r>
              <a:rPr lang="tr-TR" sz="2800" dirty="0"/>
              <a:t>, </a:t>
            </a:r>
            <a:r>
              <a:rPr lang="tr-TR" sz="2800" dirty="0" err="1"/>
              <a:t>Habbab’ların</a:t>
            </a:r>
            <a:r>
              <a:rPr lang="tr-TR" sz="2800" dirty="0"/>
              <a:t>, </a:t>
            </a:r>
            <a:r>
              <a:rPr lang="tr-TR" sz="2800" dirty="0" err="1"/>
              <a:t>Suheyb’lerin</a:t>
            </a:r>
            <a:r>
              <a:rPr lang="tr-TR" sz="2800" dirty="0"/>
              <a:t>, </a:t>
            </a:r>
            <a:r>
              <a:rPr lang="tr-TR" sz="2800" dirty="0" err="1"/>
              <a:t>Ammar’ların</a:t>
            </a:r>
            <a:r>
              <a:rPr lang="tr-TR" sz="2800" dirty="0"/>
              <a:t> sabır, sebat ve fedakarlıklarıyla zafere dönüşecektir.  </a:t>
            </a:r>
          </a:p>
          <a:p>
            <a:r>
              <a:rPr lang="tr-TR" sz="2800" dirty="0"/>
              <a:t> </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37</a:t>
            </a:fld>
            <a:endParaRPr lang="tr-TR"/>
          </a:p>
        </p:txBody>
      </p:sp>
    </p:spTree>
    <p:extLst>
      <p:ext uri="{BB962C8B-B14F-4D97-AF65-F5344CB8AC3E}">
        <p14:creationId xmlns:p14="http://schemas.microsoft.com/office/powerpoint/2010/main" xmlns="" val="14187173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260648"/>
            <a:ext cx="8882851" cy="6401753"/>
          </a:xfrm>
          <a:prstGeom prst="rect">
            <a:avLst/>
          </a:prstGeom>
        </p:spPr>
        <p:txBody>
          <a:bodyPr wrap="square">
            <a:spAutoFit/>
          </a:bodyPr>
          <a:lstStyle/>
          <a:p>
            <a:r>
              <a:rPr lang="tr-TR" sz="2800" dirty="0" smtClean="0"/>
              <a:t>Şehitlik ve gazilik kıyamete kadar sürecektir. Mevla sonunda daima mazlumların yanında olacaktır.     </a:t>
            </a:r>
          </a:p>
          <a:p>
            <a:r>
              <a:rPr lang="tr-TR" sz="2800" dirty="0"/>
              <a:t>	</a:t>
            </a:r>
            <a:r>
              <a:rPr lang="tr-TR" sz="2800" dirty="0" smtClean="0"/>
              <a:t>	             </a:t>
            </a:r>
            <a:r>
              <a:rPr lang="ar-SA" sz="2800" b="1" dirty="0" smtClean="0">
                <a:solidFill>
                  <a:srgbClr val="FF0000"/>
                </a:solidFill>
              </a:rPr>
              <a:t>اِنَّهُ لاَ يُفْلِحُ الظَّالِمُونَ</a:t>
            </a:r>
            <a:r>
              <a:rPr lang="tr-TR" sz="2800" b="1" dirty="0" smtClean="0">
                <a:solidFill>
                  <a:srgbClr val="FF0000"/>
                </a:solidFill>
              </a:rPr>
              <a:t>           </a:t>
            </a:r>
            <a:r>
              <a:rPr lang="ar-SA" sz="2800" b="1" dirty="0" smtClean="0">
                <a:solidFill>
                  <a:srgbClr val="FF0000"/>
                </a:solidFill>
              </a:rPr>
              <a:t> </a:t>
            </a:r>
            <a:r>
              <a:rPr lang="tr-TR" sz="2800" b="1" dirty="0" smtClean="0">
                <a:solidFill>
                  <a:srgbClr val="FF0000"/>
                </a:solidFill>
              </a:rPr>
              <a:t>     </a:t>
            </a:r>
          </a:p>
          <a:p>
            <a:pPr algn="ctr"/>
            <a:r>
              <a:rPr lang="tr-TR" sz="2800" dirty="0" smtClean="0"/>
              <a:t>“Gerçek şu ki, zalimler asla kurtuluşa eremezler.” </a:t>
            </a:r>
          </a:p>
          <a:p>
            <a:pPr algn="ctr"/>
            <a:endParaRPr lang="tr-TR" sz="2800" dirty="0" smtClean="0"/>
          </a:p>
          <a:p>
            <a:r>
              <a:rPr lang="tr-TR" sz="2600" dirty="0" smtClean="0">
                <a:latin typeface="Arial" pitchFamily="34" charset="0"/>
                <a:cs typeface="Arial" pitchFamily="34" charset="0"/>
              </a:rPr>
              <a:t>Direnen mazlumların kaybı söz konusu değildir. Onlar hem dünyada hem de </a:t>
            </a:r>
            <a:r>
              <a:rPr lang="tr-TR" sz="2600" dirty="0" err="1" smtClean="0">
                <a:latin typeface="Arial" pitchFamily="34" charset="0"/>
                <a:cs typeface="Arial" pitchFamily="34" charset="0"/>
              </a:rPr>
              <a:t>ukbada</a:t>
            </a:r>
            <a:r>
              <a:rPr lang="tr-TR" sz="2600" dirty="0" smtClean="0">
                <a:latin typeface="Arial" pitchFamily="34" charset="0"/>
                <a:cs typeface="Arial" pitchFamily="34" charset="0"/>
              </a:rPr>
              <a:t> kazançlı olacaklardır. Hürriyet için, onurlu bir hayat için mücadele etmek bile -sonuç ne olursa olsun- başlı başına bir şeref ve kazançtır. İnsanı onurlu kılan bu mücadeledir. Bu mücadeleye imkanları ölçüsünde katılmayanların onurdan, haysiyetten bahsetme hakları yoktur. Hak yolda direnenler mutlaka kazanacaklardır.    	                         </a:t>
            </a:r>
            <a:r>
              <a:rPr lang="tr-TR" sz="2800" dirty="0" smtClean="0"/>
              <a:t>		</a:t>
            </a:r>
            <a:r>
              <a:rPr lang="tr-TR" sz="2800" dirty="0" smtClean="0">
                <a:solidFill>
                  <a:srgbClr val="FF0000"/>
                </a:solidFill>
              </a:rPr>
              <a:t>               </a:t>
            </a:r>
            <a:r>
              <a:rPr lang="ar-SA" sz="3200" dirty="0" smtClean="0">
                <a:solidFill>
                  <a:srgbClr val="FF0000"/>
                </a:solidFill>
              </a:rPr>
              <a:t>اِنَّمَا يُوَفَّى </a:t>
            </a:r>
            <a:r>
              <a:rPr lang="ar-SA" sz="3200" b="1" dirty="0" smtClean="0">
                <a:solidFill>
                  <a:srgbClr val="FF0000"/>
                </a:solidFill>
              </a:rPr>
              <a:t>الصَّابِرُونَ اَجْرَهُمْ بِغَيْرِ حِسَابٍ</a:t>
            </a:r>
            <a:r>
              <a:rPr lang="tr-TR" sz="3200" b="1" dirty="0">
                <a:solidFill>
                  <a:srgbClr val="FF0000"/>
                </a:solidFill>
              </a:rPr>
              <a:t> </a:t>
            </a:r>
            <a:r>
              <a:rPr lang="tr-TR" sz="3200" b="1" dirty="0" smtClean="0">
                <a:solidFill>
                  <a:srgbClr val="FF0000"/>
                </a:solidFill>
              </a:rPr>
              <a:t> 		  </a:t>
            </a:r>
            <a:r>
              <a:rPr lang="ar-SA" sz="3200" b="1" dirty="0" smtClean="0">
                <a:solidFill>
                  <a:srgbClr val="FF0000"/>
                </a:solidFill>
              </a:rPr>
              <a:t> </a:t>
            </a:r>
            <a:r>
              <a:rPr lang="tr-TR" sz="3200" b="1" dirty="0" smtClean="0">
                <a:solidFill>
                  <a:srgbClr val="FFC000"/>
                </a:solidFill>
              </a:rPr>
              <a:t>   </a:t>
            </a:r>
          </a:p>
          <a:p>
            <a:r>
              <a:rPr lang="tr-TR" sz="2800" dirty="0" smtClean="0"/>
              <a:t>“Sabredenlere mükafatları hesapsız olarak verilecektir.”</a:t>
            </a:r>
            <a:endParaRPr lang="tr-TR" sz="2800" dirty="0"/>
          </a:p>
        </p:txBody>
      </p:sp>
      <p:sp>
        <p:nvSpPr>
          <p:cNvPr id="3" name="Slayt Numarası Yer Tutucusu 2"/>
          <p:cNvSpPr>
            <a:spLocks noGrp="1"/>
          </p:cNvSpPr>
          <p:nvPr>
            <p:ph type="sldNum" sz="quarter" idx="11"/>
          </p:nvPr>
        </p:nvSpPr>
        <p:spPr/>
        <p:txBody>
          <a:bodyPr/>
          <a:lstStyle/>
          <a:p>
            <a:fld id="{61903838-FA28-45FA-B8B7-D0511236016B}" type="slidenum">
              <a:rPr lang="tr-TR" smtClean="0"/>
              <a:pPr/>
              <a:t>38</a:t>
            </a:fld>
            <a:endParaRPr lang="tr-TR"/>
          </a:p>
        </p:txBody>
      </p:sp>
    </p:spTree>
    <p:extLst>
      <p:ext uri="{BB962C8B-B14F-4D97-AF65-F5344CB8AC3E}">
        <p14:creationId xmlns:p14="http://schemas.microsoft.com/office/powerpoint/2010/main" xmlns="" val="19417084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04" y="332656"/>
            <a:ext cx="9036496" cy="5262979"/>
          </a:xfrm>
          <a:prstGeom prst="rect">
            <a:avLst/>
          </a:prstGeom>
        </p:spPr>
        <p:txBody>
          <a:bodyPr wrap="square">
            <a:spAutoFit/>
          </a:bodyPr>
          <a:lstStyle/>
          <a:p>
            <a:r>
              <a:rPr lang="tr-TR" sz="2400" dirty="0" smtClean="0">
                <a:latin typeface="Arial" pitchFamily="34" charset="0"/>
                <a:cs typeface="Arial" pitchFamily="34" charset="0"/>
              </a:rPr>
              <a:t>	</a:t>
            </a:r>
          </a:p>
          <a:p>
            <a:r>
              <a:rPr lang="tr-TR" sz="2400" dirty="0">
                <a:latin typeface="Arial" pitchFamily="34" charset="0"/>
                <a:cs typeface="Arial" pitchFamily="34" charset="0"/>
              </a:rPr>
              <a:t>	</a:t>
            </a:r>
            <a:r>
              <a:rPr lang="tr-TR" sz="2400" dirty="0" smtClean="0">
                <a:latin typeface="Arial" pitchFamily="34" charset="0"/>
                <a:cs typeface="Arial" pitchFamily="34" charset="0"/>
              </a:rPr>
              <a:t>İnsan</a:t>
            </a:r>
            <a:r>
              <a:rPr lang="tr-TR" sz="2400" dirty="0">
                <a:latin typeface="Arial" pitchFamily="34" charset="0"/>
                <a:cs typeface="Arial" pitchFamily="34" charset="0"/>
              </a:rPr>
              <a:t>, dünyada karşılaştığı olaylar karşısında gösterdiği tavırlarla, sahip olduğu ahlakla ve içinde taşıdığı niyetiyle denenmektedir ve kişinin sadece "iman ettim" demesi kesinlikle yeterli değildir. İmanını tavırlarıyla da göstermelidir. Çünkü kıyamet gününde gizli ya da açık, hayatına dair her şey ortaya dökülecek, çok hassas bir hesap yapılacaktır. Bu hesapta </a:t>
            </a:r>
            <a:r>
              <a:rPr lang="tr-TR" sz="2400" dirty="0" smtClean="0">
                <a:latin typeface="Arial" pitchFamily="34" charset="0"/>
                <a:cs typeface="Arial" pitchFamily="34" charset="0"/>
              </a:rPr>
              <a:t>         </a:t>
            </a:r>
            <a:r>
              <a:rPr lang="ar-SA" sz="2400" b="1" dirty="0">
                <a:solidFill>
                  <a:srgbClr val="FF0000"/>
                </a:solidFill>
                <a:latin typeface="Arial" pitchFamily="34" charset="0"/>
                <a:cs typeface="Arial" pitchFamily="34" charset="0"/>
              </a:rPr>
              <a:t>وَلاَ يُظْلَمُونَ فَتِيلاً </a:t>
            </a:r>
            <a:r>
              <a:rPr lang="tr-TR" sz="2400" b="1" dirty="0">
                <a:solidFill>
                  <a:srgbClr val="FF0000"/>
                </a:solidFill>
                <a:latin typeface="Arial" pitchFamily="34" charset="0"/>
                <a:cs typeface="Arial" pitchFamily="34" charset="0"/>
              </a:rPr>
              <a:t>"… </a:t>
            </a:r>
            <a:r>
              <a:rPr lang="tr-TR" sz="2400" dirty="0">
                <a:latin typeface="Arial" pitchFamily="34" charset="0"/>
                <a:cs typeface="Arial" pitchFamily="34" charset="0"/>
              </a:rPr>
              <a:t>bir hurma çekirdeğindeki </a:t>
            </a:r>
            <a:r>
              <a:rPr lang="tr-TR" sz="2400" dirty="0" err="1">
                <a:latin typeface="Arial" pitchFamily="34" charset="0"/>
                <a:cs typeface="Arial" pitchFamily="34" charset="0"/>
              </a:rPr>
              <a:t>iplikçik</a:t>
            </a:r>
            <a:r>
              <a:rPr lang="tr-TR" sz="2400" dirty="0">
                <a:latin typeface="Arial" pitchFamily="34" charset="0"/>
                <a:cs typeface="Arial" pitchFamily="34" charset="0"/>
              </a:rPr>
              <a:t> kadar" bile haksızlığa uğratılmayacaktır. İyilikten yana yaptıkları ağır basanlar sonsuz güzelliklerle bezenmiş cennet yurdunda ağırlanırken, kötülüğü ve zulmü kendilerine yol edinenler sonsuz cehennem azabıyla karşılık bulacaklardır. </a:t>
            </a:r>
            <a:endParaRPr lang="de-CH" sz="2400" dirty="0" smtClean="0">
              <a:latin typeface="Arial" pitchFamily="34" charset="0"/>
              <a:cs typeface="Arial" pitchFamily="34" charset="0"/>
            </a:endParaRPr>
          </a:p>
          <a:p>
            <a:r>
              <a:rPr lang="tr-TR" sz="2400" dirty="0" smtClean="0">
                <a:latin typeface="Arial" pitchFamily="34" charset="0"/>
                <a:cs typeface="Arial" pitchFamily="34" charset="0"/>
              </a:rPr>
              <a:t>Zira </a:t>
            </a:r>
            <a:r>
              <a:rPr lang="tr-TR" sz="2400" dirty="0">
                <a:latin typeface="Arial" pitchFamily="34" charset="0"/>
                <a:cs typeface="Arial" pitchFamily="34" charset="0"/>
              </a:rPr>
              <a:t>Allah bu kısa hayatı insanları denemeden geçirerek iyi ve doğru olanları diğerlerinden ayırt etmek için </a:t>
            </a:r>
            <a:r>
              <a:rPr lang="tr-TR" sz="2400" dirty="0" smtClean="0">
                <a:latin typeface="Arial" pitchFamily="34" charset="0"/>
                <a:cs typeface="Arial" pitchFamily="34" charset="0"/>
              </a:rPr>
              <a:t>yaratmıştır</a:t>
            </a:r>
            <a:r>
              <a:rPr lang="de-CH" sz="2400" dirty="0" smtClean="0">
                <a:latin typeface="Arial" pitchFamily="34" charset="0"/>
                <a:cs typeface="Arial" pitchFamily="34" charset="0"/>
              </a:rPr>
              <a:t>.</a:t>
            </a:r>
            <a:endParaRPr lang="tr-TR" sz="2400" dirty="0">
              <a:latin typeface="Arial" pitchFamily="34" charset="0"/>
              <a:cs typeface="Arial" pitchFamily="34" charset="0"/>
            </a:endParaRPr>
          </a:p>
        </p:txBody>
      </p:sp>
      <p:sp>
        <p:nvSpPr>
          <p:cNvPr id="3" name="Slayt Numarası Yer Tutucusu 2"/>
          <p:cNvSpPr>
            <a:spLocks noGrp="1"/>
          </p:cNvSpPr>
          <p:nvPr>
            <p:ph type="sldNum" sz="quarter" idx="11"/>
          </p:nvPr>
        </p:nvSpPr>
        <p:spPr/>
        <p:txBody>
          <a:bodyPr/>
          <a:lstStyle/>
          <a:p>
            <a:fld id="{61903838-FA28-45FA-B8B7-D0511236016B}" type="slidenum">
              <a:rPr lang="tr-TR" smtClean="0"/>
              <a:pPr/>
              <a:t>4</a:t>
            </a:fld>
            <a:endParaRPr lang="tr-TR"/>
          </a:p>
        </p:txBody>
      </p:sp>
    </p:spTree>
    <p:extLst>
      <p:ext uri="{BB962C8B-B14F-4D97-AF65-F5344CB8AC3E}">
        <p14:creationId xmlns:p14="http://schemas.microsoft.com/office/powerpoint/2010/main" xmlns="" val="18437742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1"/>
          </p:nvPr>
        </p:nvSpPr>
        <p:spPr/>
        <p:txBody>
          <a:bodyPr/>
          <a:lstStyle/>
          <a:p>
            <a:fld id="{61903838-FA28-45FA-B8B7-D0511236016B}" type="slidenum">
              <a:rPr lang="tr-TR" smtClean="0"/>
              <a:pPr/>
              <a:t>5</a:t>
            </a:fld>
            <a:endParaRPr lang="tr-T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76633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0" y="116632"/>
            <a:ext cx="9036496" cy="6678751"/>
          </a:xfrm>
          <a:prstGeom prst="rect">
            <a:avLst/>
          </a:prstGeom>
        </p:spPr>
        <p:txBody>
          <a:bodyPr wrap="square">
            <a:spAutoFit/>
          </a:bodyPr>
          <a:lstStyle/>
          <a:p>
            <a:endParaRPr lang="tr-TR" sz="2800" dirty="0" smtClean="0"/>
          </a:p>
          <a:p>
            <a:r>
              <a:rPr lang="tr-TR" sz="2800" dirty="0" smtClean="0">
                <a:latin typeface="Arial" pitchFamily="34" charset="0"/>
                <a:cs typeface="Arial" pitchFamily="34" charset="0"/>
              </a:rPr>
              <a:t> Mülk Suresi'nde bu gerçek şöyle bildirilir:</a:t>
            </a:r>
          </a:p>
          <a:p>
            <a:endParaRPr lang="tr-TR" sz="2800" dirty="0" smtClean="0">
              <a:latin typeface="Arial" pitchFamily="34" charset="0"/>
              <a:cs typeface="Arial" pitchFamily="34" charset="0"/>
            </a:endParaRPr>
          </a:p>
          <a:p>
            <a:pPr algn="ctr"/>
            <a:r>
              <a:rPr lang="ar-SA" sz="3200" b="1" dirty="0" smtClean="0">
                <a:solidFill>
                  <a:srgbClr val="FF0000"/>
                </a:solidFill>
                <a:latin typeface="Arial" pitchFamily="34" charset="0"/>
                <a:cs typeface="Arial" pitchFamily="34" charset="0"/>
              </a:rPr>
              <a:t>اَلَّذِى خَلَقَ الْمَوْتَ وَالْحَيَوةَ لِيَبْلُوَكُمْ اَيُّكُمْ اَحْسَنُ عَمَلاً وَهُوَ الْعَزِيزُ الْغَفُورُ</a:t>
            </a:r>
            <a:endParaRPr lang="tr-TR" sz="3200" b="1" dirty="0" smtClean="0">
              <a:solidFill>
                <a:srgbClr val="FF0000"/>
              </a:solidFill>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“O, amel (davranış ve eylem) bakımından hanginizin daha iyi (ve güzel) olacağını denemek için ölümü ve hayatı yarattı.”</a:t>
            </a:r>
          </a:p>
          <a:p>
            <a:endParaRPr lang="tr-TR" sz="2800" dirty="0">
              <a:latin typeface="Arial" pitchFamily="34" charset="0"/>
              <a:cs typeface="Arial" pitchFamily="34" charset="0"/>
            </a:endParaRPr>
          </a:p>
          <a:p>
            <a:pPr algn="ctr"/>
            <a:r>
              <a:rPr lang="ar-SA" sz="2800" dirty="0" smtClean="0">
                <a:solidFill>
                  <a:srgbClr val="FFFF00"/>
                </a:solidFill>
              </a:rPr>
              <a:t>ا</a:t>
            </a:r>
            <a:r>
              <a:rPr lang="ar-SA" sz="2800" b="1" dirty="0" smtClean="0">
                <a:solidFill>
                  <a:srgbClr val="FFFF00"/>
                </a:solidFill>
              </a:rPr>
              <a:t>مْ </a:t>
            </a:r>
            <a:r>
              <a:rPr lang="ar-SA" sz="2800" b="1" dirty="0">
                <a:solidFill>
                  <a:srgbClr val="FFFF00"/>
                </a:solidFill>
              </a:rPr>
              <a:t>حَسِبْتُمْ اَنْ تَدْخُلُوا الْجَنَّةَ وَلَمَّا يَعْلَمِ اللهُ الَّذِينَ جَاهَدُوا مِنْكُمْ وَيَعْلَمَ الصَّابِرِينَ</a:t>
            </a:r>
            <a:endParaRPr lang="tr-TR" sz="2800" b="1" dirty="0">
              <a:solidFill>
                <a:srgbClr val="FFFF00"/>
              </a:solidFill>
            </a:endParaRPr>
          </a:p>
          <a:p>
            <a:endParaRPr lang="tr-TR" sz="2800" dirty="0" smtClean="0"/>
          </a:p>
          <a:p>
            <a:r>
              <a:rPr lang="tr-TR" sz="2800" dirty="0" smtClean="0"/>
              <a:t>“</a:t>
            </a:r>
            <a:r>
              <a:rPr lang="tr-TR" sz="2800" dirty="0"/>
              <a:t>Yoksa siz, Allah içimizden </a:t>
            </a:r>
            <a:r>
              <a:rPr lang="tr-TR" sz="2800" dirty="0" err="1"/>
              <a:t>cihad</a:t>
            </a:r>
            <a:r>
              <a:rPr lang="tr-TR" sz="2800" dirty="0"/>
              <a:t> edenleri ve sabredenleri deneyip ayırmadan cennete gireceğinizi mi sandınız?”</a:t>
            </a:r>
          </a:p>
          <a:p>
            <a:r>
              <a:rPr lang="tr-TR" sz="2800" dirty="0"/>
              <a:t>Peki, Allah Nelerle </a:t>
            </a:r>
            <a:r>
              <a:rPr lang="tr-TR" sz="2800" dirty="0" err="1"/>
              <a:t>İhtihan</a:t>
            </a:r>
            <a:r>
              <a:rPr lang="tr-TR" sz="2800" dirty="0"/>
              <a:t> </a:t>
            </a:r>
            <a:r>
              <a:rPr lang="tr-TR" sz="2800" dirty="0" smtClean="0"/>
              <a:t>Eder?	    </a:t>
            </a:r>
            <a:r>
              <a:rPr lang="tr-TR" dirty="0" smtClean="0"/>
              <a:t>Al-i </a:t>
            </a:r>
            <a:r>
              <a:rPr lang="tr-TR" dirty="0" err="1"/>
              <a:t>imran</a:t>
            </a:r>
            <a:r>
              <a:rPr lang="tr-TR" dirty="0"/>
              <a:t> Suresi 142</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6</a:t>
            </a:fld>
            <a:endParaRPr lang="tr-TR"/>
          </a:p>
        </p:txBody>
      </p:sp>
    </p:spTree>
    <p:extLst>
      <p:ext uri="{BB962C8B-B14F-4D97-AF65-F5344CB8AC3E}">
        <p14:creationId xmlns:p14="http://schemas.microsoft.com/office/powerpoint/2010/main" xmlns="" val="361495370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620688"/>
            <a:ext cx="8424936" cy="6124754"/>
          </a:xfrm>
          <a:prstGeom prst="rect">
            <a:avLst/>
          </a:prstGeom>
        </p:spPr>
        <p:txBody>
          <a:bodyPr wrap="square">
            <a:spAutoFit/>
          </a:bodyPr>
          <a:lstStyle/>
          <a:p>
            <a:pPr algn="ctr"/>
            <a:r>
              <a:rPr lang="tr-TR" sz="2800" b="1" dirty="0">
                <a:latin typeface="Arial" pitchFamily="34" charset="0"/>
                <a:cs typeface="Arial" pitchFamily="34" charset="0"/>
              </a:rPr>
              <a:t>1-Kötülükler (Seyyiat)ve İyiliklerle(Hasenat) İmtihan Eder</a:t>
            </a:r>
            <a:r>
              <a:rPr lang="tr-TR" sz="2800" b="1" dirty="0" smtClean="0">
                <a:latin typeface="Arial" pitchFamily="34" charset="0"/>
                <a:cs typeface="Arial" pitchFamily="34" charset="0"/>
              </a:rPr>
              <a:t>.</a:t>
            </a:r>
          </a:p>
          <a:p>
            <a:endParaRPr lang="tr-TR" sz="2800" dirty="0"/>
          </a:p>
          <a:p>
            <a:pPr algn="ctr"/>
            <a:r>
              <a:rPr lang="ar-SA" sz="2800" b="1" dirty="0">
                <a:solidFill>
                  <a:srgbClr val="FFFF00"/>
                </a:solidFill>
              </a:rPr>
              <a:t>وَبَلَوْنَاهُمْ بِالْحَسَنَاتِ وَالسَّيِّئَاتِ لَعَلَّهُمْ يَرْجِعُونَ</a:t>
            </a:r>
            <a:endParaRPr lang="tr-TR" sz="2800" b="1" dirty="0">
              <a:solidFill>
                <a:srgbClr val="FFFF00"/>
              </a:solidFill>
            </a:endParaRPr>
          </a:p>
          <a:p>
            <a:endParaRPr lang="tr-TR" sz="2800" dirty="0" smtClean="0"/>
          </a:p>
          <a:p>
            <a:r>
              <a:rPr lang="tr-TR" sz="2800" dirty="0" smtClean="0"/>
              <a:t>“</a:t>
            </a:r>
            <a:r>
              <a:rPr lang="tr-TR" sz="2800" dirty="0"/>
              <a:t>Biz onları yeryüzünde iyiler ve aşağılıklar olarak bölük </a:t>
            </a:r>
            <a:r>
              <a:rPr lang="tr-TR" sz="2800" dirty="0" err="1"/>
              <a:t>bölük</a:t>
            </a:r>
            <a:r>
              <a:rPr lang="tr-TR" sz="2800" dirty="0"/>
              <a:t> ayırdık; iyiliğe dönerler diye onları güzellikler ve kötülüklerle sınadık</a:t>
            </a:r>
            <a:r>
              <a:rPr lang="tr-TR" sz="2800" dirty="0" smtClean="0"/>
              <a:t>.” </a:t>
            </a:r>
            <a:r>
              <a:rPr lang="tr-TR" dirty="0" smtClean="0">
                <a:latin typeface="Arial" pitchFamily="34" charset="0"/>
                <a:cs typeface="Arial" pitchFamily="34" charset="0"/>
              </a:rPr>
              <a:t>Araf Suresi 168</a:t>
            </a:r>
          </a:p>
          <a:p>
            <a:endParaRPr lang="tr-TR" sz="2800" dirty="0" smtClean="0"/>
          </a:p>
          <a:p>
            <a:pPr algn="ctr"/>
            <a:r>
              <a:rPr lang="ar-SA" sz="2800" b="1" dirty="0" smtClean="0">
                <a:solidFill>
                  <a:srgbClr val="FFFF00"/>
                </a:solidFill>
              </a:rPr>
              <a:t>فَاَمَّا </a:t>
            </a:r>
            <a:r>
              <a:rPr lang="ar-SA" sz="2800" b="1" dirty="0">
                <a:solidFill>
                  <a:srgbClr val="FFFF00"/>
                </a:solidFill>
              </a:rPr>
              <a:t>اْلاِنْسَانُ اِذَا مَا ابْتَلَيهُ رَبُّهُ فَاَكْرَمَهُ وَنَعَّمَهُ فَيَقُولُ رَبِّى اَكْرَمَنِ</a:t>
            </a:r>
            <a:endParaRPr lang="tr-TR" sz="2800" b="1" dirty="0">
              <a:solidFill>
                <a:srgbClr val="FFFF00"/>
              </a:solidFill>
            </a:endParaRPr>
          </a:p>
          <a:p>
            <a:endParaRPr lang="tr-TR" sz="2800" dirty="0" smtClean="0"/>
          </a:p>
          <a:p>
            <a:r>
              <a:rPr lang="tr-TR" sz="2800" dirty="0" smtClean="0"/>
              <a:t>“</a:t>
            </a:r>
            <a:r>
              <a:rPr lang="tr-TR" sz="2800" dirty="0"/>
              <a:t>Rabbin denemek için bir insana iyilik edip, nimet verdiği zaman, o: «Rabbim beni şerefli kıldı» der</a:t>
            </a:r>
            <a:r>
              <a:rPr lang="tr-TR" sz="2800" dirty="0" smtClean="0"/>
              <a:t>.”</a:t>
            </a:r>
          </a:p>
          <a:p>
            <a:r>
              <a:rPr lang="tr-TR" sz="2800" dirty="0">
                <a:latin typeface="Arial" pitchFamily="34" charset="0"/>
                <a:cs typeface="Arial" pitchFamily="34" charset="0"/>
              </a:rPr>
              <a:t>	</a:t>
            </a:r>
            <a:r>
              <a:rPr lang="tr-TR" sz="2800" dirty="0" smtClean="0">
                <a:latin typeface="Arial" pitchFamily="34" charset="0"/>
                <a:cs typeface="Arial" pitchFamily="34" charset="0"/>
              </a:rPr>
              <a:t>						</a:t>
            </a:r>
            <a:r>
              <a:rPr lang="tr-TR" dirty="0" err="1" smtClean="0">
                <a:latin typeface="Arial" pitchFamily="34" charset="0"/>
                <a:cs typeface="Arial" pitchFamily="34" charset="0"/>
              </a:rPr>
              <a:t>Fecr</a:t>
            </a:r>
            <a:r>
              <a:rPr lang="tr-TR" dirty="0" smtClean="0">
                <a:latin typeface="Arial" pitchFamily="34" charset="0"/>
                <a:cs typeface="Arial" pitchFamily="34" charset="0"/>
              </a:rPr>
              <a:t> </a:t>
            </a:r>
            <a:r>
              <a:rPr lang="tr-TR" dirty="0">
                <a:latin typeface="Arial" pitchFamily="34" charset="0"/>
                <a:cs typeface="Arial" pitchFamily="34" charset="0"/>
              </a:rPr>
              <a:t>Suresi 15</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7</a:t>
            </a:fld>
            <a:endParaRPr lang="tr-TR"/>
          </a:p>
        </p:txBody>
      </p:sp>
    </p:spTree>
    <p:extLst>
      <p:ext uri="{BB962C8B-B14F-4D97-AF65-F5344CB8AC3E}">
        <p14:creationId xmlns:p14="http://schemas.microsoft.com/office/powerpoint/2010/main" xmlns="" val="32795907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395536" y="260648"/>
            <a:ext cx="8352927" cy="5570756"/>
          </a:xfrm>
          <a:prstGeom prst="rect">
            <a:avLst/>
          </a:prstGeom>
        </p:spPr>
        <p:txBody>
          <a:bodyPr wrap="square">
            <a:spAutoFit/>
          </a:bodyPr>
          <a:lstStyle/>
          <a:p>
            <a:pPr algn="ctr"/>
            <a:r>
              <a:rPr lang="tr-TR" sz="2800" b="1" dirty="0">
                <a:latin typeface="Arial" pitchFamily="34" charset="0"/>
                <a:cs typeface="Arial" pitchFamily="34" charset="0"/>
              </a:rPr>
              <a:t>2-İnsanların Geçmişte İşledikleri Amellerle İmtihan Eder</a:t>
            </a:r>
            <a:r>
              <a:rPr lang="tr-TR" sz="2800" b="1" dirty="0" smtClean="0">
                <a:latin typeface="Arial" pitchFamily="34" charset="0"/>
                <a:cs typeface="Arial" pitchFamily="34" charset="0"/>
              </a:rPr>
              <a:t>.</a:t>
            </a:r>
          </a:p>
          <a:p>
            <a:pPr algn="ctr"/>
            <a:endParaRPr lang="tr-TR" sz="2800" b="1" dirty="0" smtClean="0">
              <a:solidFill>
                <a:srgbClr val="FF0000"/>
              </a:solidFill>
              <a:latin typeface="Arial" pitchFamily="34" charset="0"/>
              <a:cs typeface="Arial" pitchFamily="34" charset="0"/>
            </a:endParaRPr>
          </a:p>
          <a:p>
            <a:pPr algn="ctr"/>
            <a:endParaRPr lang="tr-TR" sz="2800" b="1" dirty="0">
              <a:solidFill>
                <a:srgbClr val="FF0000"/>
              </a:solidFill>
              <a:latin typeface="Arial" pitchFamily="34" charset="0"/>
              <a:cs typeface="Arial" pitchFamily="34" charset="0"/>
            </a:endParaRPr>
          </a:p>
          <a:p>
            <a:pPr algn="ctr"/>
            <a:r>
              <a:rPr lang="ar-SA" sz="2800" b="1" dirty="0">
                <a:solidFill>
                  <a:srgbClr val="FF0000"/>
                </a:solidFill>
                <a:latin typeface="Arial" pitchFamily="34" charset="0"/>
                <a:cs typeface="Arial" pitchFamily="34" charset="0"/>
              </a:rPr>
              <a:t>هُنَالِكَ تَبْلُو كُلُّ نَفْسٍ مَا اَسْلَفَتْ وَرُدُّوا اِلَى اللهِ مَوْليَهُمُ الْحَقِّ وَضَلَّ عَنْهُمْ مَا كَانُوا يَفْتَرُونَ</a:t>
            </a:r>
            <a:endParaRPr lang="tr-TR" sz="2800" b="1" dirty="0">
              <a:solidFill>
                <a:srgbClr val="FF0000"/>
              </a:solidFill>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a:t>
            </a:r>
            <a:r>
              <a:rPr lang="tr-TR" sz="2800" dirty="0">
                <a:latin typeface="Arial" pitchFamily="34" charset="0"/>
                <a:cs typeface="Arial" pitchFamily="34" charset="0"/>
              </a:rPr>
              <a:t>O an ve işte orada herkes, geçmişte yapıp ettiğiyle sorgulanacak, herkes Allah’a, O yüceler yücesi gerçek sahibine döndürülecek, onların boş hayalleri, uydurmakta oldukları şeyler, ortadan kaybolup kendilerini, yüzüstü bırakacaktır.”</a:t>
            </a:r>
          </a:p>
          <a:p>
            <a:pPr algn="r"/>
            <a:r>
              <a:rPr lang="tr-TR" sz="2000" dirty="0">
                <a:latin typeface="Arial" pitchFamily="34" charset="0"/>
                <a:cs typeface="Arial" pitchFamily="34" charset="0"/>
              </a:rPr>
              <a:t>Yunus Suresi 30</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8</a:t>
            </a:fld>
            <a:endParaRPr lang="tr-TR"/>
          </a:p>
        </p:txBody>
      </p:sp>
    </p:spTree>
    <p:extLst>
      <p:ext uri="{BB962C8B-B14F-4D97-AF65-F5344CB8AC3E}">
        <p14:creationId xmlns:p14="http://schemas.microsoft.com/office/powerpoint/2010/main" xmlns="" val="39340425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404664"/>
            <a:ext cx="8352928" cy="5632311"/>
          </a:xfrm>
          <a:prstGeom prst="rect">
            <a:avLst/>
          </a:prstGeom>
        </p:spPr>
        <p:txBody>
          <a:bodyPr wrap="square">
            <a:spAutoFit/>
          </a:bodyPr>
          <a:lstStyle/>
          <a:p>
            <a:pPr algn="ctr"/>
            <a:r>
              <a:rPr lang="tr-TR" sz="2800" b="1" dirty="0">
                <a:latin typeface="Arial" pitchFamily="34" charset="0"/>
                <a:cs typeface="Arial" pitchFamily="34" charset="0"/>
              </a:rPr>
              <a:t>3-Cihad Eden ve Sabredenleri Ortaya Çıkarmak İçin İmtihan Eder</a:t>
            </a:r>
            <a:r>
              <a:rPr lang="tr-TR" sz="2800" b="1" dirty="0" smtClean="0">
                <a:latin typeface="Arial" pitchFamily="34" charset="0"/>
                <a:cs typeface="Arial" pitchFamily="34" charset="0"/>
              </a:rPr>
              <a:t>.</a:t>
            </a:r>
          </a:p>
          <a:p>
            <a:endParaRPr lang="tr-TR" sz="2800" b="1" dirty="0">
              <a:latin typeface="Arial" pitchFamily="34" charset="0"/>
              <a:cs typeface="Arial" pitchFamily="34" charset="0"/>
            </a:endParaRPr>
          </a:p>
          <a:p>
            <a:endParaRPr lang="tr-TR" sz="2800" dirty="0">
              <a:latin typeface="Arial" pitchFamily="34" charset="0"/>
              <a:cs typeface="Arial" pitchFamily="34" charset="0"/>
            </a:endParaRPr>
          </a:p>
          <a:p>
            <a:pPr algn="ctr"/>
            <a:r>
              <a:rPr lang="ar-SA" sz="3200" b="1" dirty="0">
                <a:solidFill>
                  <a:srgbClr val="FF0000"/>
                </a:solidFill>
                <a:latin typeface="Arial" pitchFamily="34" charset="0"/>
                <a:cs typeface="Arial" pitchFamily="34" charset="0"/>
              </a:rPr>
              <a:t>وَلَنَبْلُوَنَّكُمْ حَتَّى نَعْلَمَ الْمُجَاهِدِينَ مِنْكُمْ وَالصَّابِرِينَ وَنَبْلُوَ </a:t>
            </a:r>
            <a:r>
              <a:rPr lang="ar-SA" sz="3200" b="1" dirty="0" smtClean="0">
                <a:solidFill>
                  <a:srgbClr val="FF0000"/>
                </a:solidFill>
                <a:latin typeface="Arial" pitchFamily="34" charset="0"/>
                <a:cs typeface="Arial" pitchFamily="34" charset="0"/>
              </a:rPr>
              <a:t>اَخْبَارَكُم</a:t>
            </a:r>
            <a:endParaRPr lang="tr-TR" sz="3200" dirty="0">
              <a:latin typeface="Arial" pitchFamily="34" charset="0"/>
              <a:cs typeface="Arial" pitchFamily="34" charset="0"/>
            </a:endParaRPr>
          </a:p>
          <a:p>
            <a:endParaRPr lang="tr-TR" sz="2800" dirty="0" smtClean="0">
              <a:latin typeface="Arial" pitchFamily="34" charset="0"/>
              <a:cs typeface="Arial" pitchFamily="34" charset="0"/>
            </a:endParaRP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r>
              <a:rPr lang="tr-TR" sz="2800" dirty="0">
                <a:latin typeface="Arial" pitchFamily="34" charset="0"/>
                <a:cs typeface="Arial" pitchFamily="34" charset="0"/>
              </a:rPr>
              <a:t>Ve hepinizi mutlaka sınayacağız ki, bizim yolumuzda üstün gayret gösterenleri ve sıkıntılara göğüs gerenleri diğerlerinden ayırabilelim. Çünkü biz iman ve </a:t>
            </a:r>
            <a:r>
              <a:rPr lang="tr-TR" sz="2800" dirty="0" err="1">
                <a:latin typeface="Arial" pitchFamily="34" charset="0"/>
                <a:cs typeface="Arial" pitchFamily="34" charset="0"/>
              </a:rPr>
              <a:t>cihadla</a:t>
            </a:r>
            <a:r>
              <a:rPr lang="tr-TR" sz="2800" dirty="0">
                <a:latin typeface="Arial" pitchFamily="34" charset="0"/>
                <a:cs typeface="Arial" pitchFamily="34" charset="0"/>
              </a:rPr>
              <a:t> alakalı bütün iddialarınızın doğruluğunu deneyeceğiz.”</a:t>
            </a:r>
          </a:p>
          <a:p>
            <a:pPr algn="r"/>
            <a:r>
              <a:rPr lang="tr-TR" sz="2000" dirty="0">
                <a:latin typeface="Arial" pitchFamily="34" charset="0"/>
                <a:cs typeface="Arial" pitchFamily="34" charset="0"/>
              </a:rPr>
              <a:t>Muhammed Suresi 31</a:t>
            </a:r>
          </a:p>
        </p:txBody>
      </p:sp>
      <p:sp>
        <p:nvSpPr>
          <p:cNvPr id="3" name="Slayt Numarası Yer Tutucusu 2"/>
          <p:cNvSpPr>
            <a:spLocks noGrp="1"/>
          </p:cNvSpPr>
          <p:nvPr>
            <p:ph type="sldNum" sz="quarter" idx="11"/>
          </p:nvPr>
        </p:nvSpPr>
        <p:spPr/>
        <p:txBody>
          <a:bodyPr/>
          <a:lstStyle/>
          <a:p>
            <a:fld id="{61903838-FA28-45FA-B8B7-D0511236016B}" type="slidenum">
              <a:rPr lang="tr-TR" smtClean="0"/>
              <a:pPr/>
              <a:t>9</a:t>
            </a:fld>
            <a:endParaRPr lang="tr-TR"/>
          </a:p>
        </p:txBody>
      </p:sp>
    </p:spTree>
    <p:extLst>
      <p:ext uri="{BB962C8B-B14F-4D97-AF65-F5344CB8AC3E}">
        <p14:creationId xmlns:p14="http://schemas.microsoft.com/office/powerpoint/2010/main" xmlns="" val="32254373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259</TotalTime>
  <Words>2212</Words>
  <Application>Microsoft Office PowerPoint</Application>
  <PresentationFormat>Ekran Gösterisi (4:3)</PresentationFormat>
  <Paragraphs>262</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Kağıt</vt:lpstr>
      <vt:lpstr>Slayt 1</vt:lpstr>
      <vt:lpstr>  İmtihan;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Peygamber Efendimiz (s.a.v): </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9336597624</cp:lastModifiedBy>
  <cp:revision>29</cp:revision>
  <dcterms:created xsi:type="dcterms:W3CDTF">2012-11-29T17:50:34Z</dcterms:created>
  <dcterms:modified xsi:type="dcterms:W3CDTF">2012-12-13T20:37:34Z</dcterms:modified>
</cp:coreProperties>
</file>