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67" r:id="rId4"/>
    <p:sldId id="268" r:id="rId5"/>
    <p:sldId id="257" r:id="rId6"/>
    <p:sldId id="269" r:id="rId7"/>
    <p:sldId id="270" r:id="rId8"/>
    <p:sldId id="271" r:id="rId9"/>
    <p:sldId id="289" r:id="rId10"/>
    <p:sldId id="272" r:id="rId11"/>
    <p:sldId id="285" r:id="rId12"/>
    <p:sldId id="273" r:id="rId13"/>
    <p:sldId id="284" r:id="rId14"/>
    <p:sldId id="274" r:id="rId15"/>
    <p:sldId id="282" r:id="rId16"/>
    <p:sldId id="275" r:id="rId17"/>
    <p:sldId id="287" r:id="rId18"/>
    <p:sldId id="276" r:id="rId19"/>
    <p:sldId id="288" r:id="rId20"/>
    <p:sldId id="277" r:id="rId21"/>
    <p:sldId id="283" r:id="rId22"/>
    <p:sldId id="278" r:id="rId23"/>
    <p:sldId id="279" r:id="rId24"/>
    <p:sldId id="286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7C27-C45D-444B-A66B-F157AB488D0C}" type="datetimeFigureOut">
              <a:rPr lang="tr-TR" smtClean="0"/>
              <a:t>08.08.2014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D65D-B2A6-493A-9582-6C809D2BF7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99A36-F32E-40FD-B624-EE7D58822B0E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20A06-307A-4D88-A572-8375F47EDE2C}" type="datetimeFigureOut">
              <a:rPr lang="tr-TR" smtClean="0"/>
              <a:pPr/>
              <a:t>08.08.2014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35B54-E42D-4E58-9E30-C4FAE6EA5F8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uest\Pictures\Efendimizin hanımları\diya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547664" cy="11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3430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HAFSA BİNTİ ÖMER	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Hz. Ömer’in kızıdır.</a:t>
            </a:r>
          </a:p>
          <a:p>
            <a:r>
              <a:rPr lang="tr-TR" b="1" dirty="0" smtClean="0"/>
              <a:t>Eşi iki kez hicret etmiş. </a:t>
            </a:r>
            <a:r>
              <a:rPr lang="tr-TR" b="1" dirty="0" err="1" smtClean="0"/>
              <a:t>Uhut</a:t>
            </a:r>
            <a:r>
              <a:rPr lang="tr-TR" b="1" dirty="0" smtClean="0"/>
              <a:t> savaşında ise şehit olmuştu. </a:t>
            </a:r>
            <a:r>
              <a:rPr lang="tr-TR" b="1" dirty="0" err="1" smtClean="0"/>
              <a:t>Hafsa</a:t>
            </a:r>
            <a:r>
              <a:rPr lang="tr-TR" b="1" dirty="0" smtClean="0"/>
              <a:t> annemiz hem dul kaldı.</a:t>
            </a:r>
          </a:p>
          <a:p>
            <a:r>
              <a:rPr lang="tr-TR" b="1" dirty="0" smtClean="0"/>
              <a:t>Okuma yazma biliyordu. Böylece kadınlara daha iyi hitap ediyor, onlara </a:t>
            </a:r>
            <a:r>
              <a:rPr lang="tr-TR" b="1" dirty="0" err="1" smtClean="0"/>
              <a:t>Kur’anı</a:t>
            </a:r>
            <a:r>
              <a:rPr lang="tr-TR" b="1" dirty="0" smtClean="0"/>
              <a:t> ve Kur’an hükümlerini öğretiyordu.</a:t>
            </a:r>
          </a:p>
          <a:p>
            <a:r>
              <a:rPr lang="tr-TR" b="1" dirty="0" err="1" smtClean="0"/>
              <a:t>Kur’anın</a:t>
            </a:r>
            <a:r>
              <a:rPr lang="tr-TR" b="1" dirty="0" smtClean="0"/>
              <a:t> bir kitap haline gelmesinde emeği vardır. İlk yazılı nüshalar onun evinde muhafaza edilmiştir.</a:t>
            </a:r>
          </a:p>
          <a:p>
            <a:r>
              <a:rPr lang="tr-TR" b="1" dirty="0" smtClean="0"/>
              <a:t>60 hadis rivayet etmiştir.</a:t>
            </a:r>
          </a:p>
          <a:p>
            <a:endParaRPr lang="tr-TR" b="1" dirty="0"/>
          </a:p>
        </p:txBody>
      </p:sp>
      <p:pic>
        <p:nvPicPr>
          <p:cNvPr id="3074" name="Picture 2" descr="C:\Users\user\Desktop\ezvac resimler\33565_154350287929738_6580306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uest\Pictures\Efendimizin hanımları\Adsız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2165"/>
            <a:ext cx="9144000" cy="6084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66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ÜMMÜ SELEME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Halid</a:t>
            </a:r>
            <a:r>
              <a:rPr lang="tr-TR" b="1" dirty="0" smtClean="0"/>
              <a:t> Bin </a:t>
            </a:r>
            <a:r>
              <a:rPr lang="tr-TR" b="1" dirty="0" err="1" smtClean="0"/>
              <a:t>Velid’in</a:t>
            </a:r>
            <a:r>
              <a:rPr lang="tr-TR" b="1" dirty="0" smtClean="0"/>
              <a:t> amcasının kızıdır.</a:t>
            </a:r>
          </a:p>
          <a:p>
            <a:r>
              <a:rPr lang="tr-TR" b="1" dirty="0" smtClean="0"/>
              <a:t>Bu evlilik </a:t>
            </a:r>
            <a:r>
              <a:rPr lang="tr-TR" b="1" dirty="0" err="1" smtClean="0"/>
              <a:t>sayeside</a:t>
            </a:r>
            <a:r>
              <a:rPr lang="tr-TR" b="1" dirty="0" smtClean="0"/>
              <a:t> </a:t>
            </a:r>
            <a:r>
              <a:rPr lang="tr-TR" b="1" dirty="0" err="1" smtClean="0"/>
              <a:t>Halid</a:t>
            </a:r>
            <a:r>
              <a:rPr lang="tr-TR" b="1" dirty="0" smtClean="0"/>
              <a:t> bin </a:t>
            </a:r>
            <a:r>
              <a:rPr lang="tr-TR" b="1" dirty="0" err="1" smtClean="0"/>
              <a:t>Velid’in</a:t>
            </a:r>
            <a:r>
              <a:rPr lang="tr-TR" b="1" dirty="0" smtClean="0"/>
              <a:t> kalbi İslam’a ısındırılmıştır.</a:t>
            </a:r>
          </a:p>
          <a:p>
            <a:r>
              <a:rPr lang="tr-TR" b="1" dirty="0" smtClean="0"/>
              <a:t>İlk </a:t>
            </a:r>
            <a:r>
              <a:rPr lang="tr-TR" b="1" dirty="0" err="1" smtClean="0"/>
              <a:t>müslümanlardandır</a:t>
            </a:r>
            <a:r>
              <a:rPr lang="tr-TR" b="1" dirty="0" smtClean="0"/>
              <a:t>. </a:t>
            </a:r>
          </a:p>
          <a:p>
            <a:r>
              <a:rPr lang="tr-TR" b="1" dirty="0" smtClean="0"/>
              <a:t>Eşi vefat etmiş ve dört yetim çocuk ile mağdur olmuştur.</a:t>
            </a:r>
          </a:p>
          <a:p>
            <a:r>
              <a:rPr lang="tr-TR" b="1" dirty="0" smtClean="0"/>
              <a:t>378 hadis rivayet etmiştir.</a:t>
            </a:r>
          </a:p>
          <a:p>
            <a:endParaRPr lang="tr-TR" b="1" dirty="0" smtClean="0"/>
          </a:p>
          <a:p>
            <a:endParaRPr lang="tr-TR" b="1" dirty="0"/>
          </a:p>
        </p:txBody>
      </p:sp>
      <p:pic>
        <p:nvPicPr>
          <p:cNvPr id="4098" name="Picture 2" descr="C:\Users\user\Desktop\ezvac resimler\603223_499947370036693_640085093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7333" y="1920875"/>
            <a:ext cx="2660333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uest\Pictures\Efendimizin hanımları\Adsız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3857"/>
            <a:ext cx="9120673" cy="608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ZEYNEP BİNTİ CAHŞ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smtClean="0"/>
              <a:t>Efendimizin halasının kızıdır.</a:t>
            </a:r>
          </a:p>
          <a:p>
            <a:r>
              <a:rPr lang="tr-TR" b="1" dirty="0" err="1" smtClean="0"/>
              <a:t>Zeyd</a:t>
            </a:r>
            <a:r>
              <a:rPr lang="tr-TR" b="1" dirty="0" smtClean="0"/>
              <a:t>  Bin haris ile evli idi. </a:t>
            </a:r>
            <a:r>
              <a:rPr lang="tr-TR" b="1" dirty="0" err="1" smtClean="0"/>
              <a:t>Zeyd</a:t>
            </a:r>
            <a:r>
              <a:rPr lang="tr-TR" b="1" dirty="0" smtClean="0"/>
              <a:t>, siyahi bir köle idi. Efendimizin onu evlatlık edindi. Kölelikten </a:t>
            </a:r>
            <a:r>
              <a:rPr lang="tr-TR" b="1" dirty="0" err="1" smtClean="0"/>
              <a:t>azad</a:t>
            </a:r>
            <a:r>
              <a:rPr lang="tr-TR" b="1" dirty="0" smtClean="0"/>
              <a:t> etti. Halasının kızı ile de evlendirdi. Ancak bu evlilik yürümedi ve boşanma ile neticelendi. </a:t>
            </a:r>
          </a:p>
          <a:p>
            <a:r>
              <a:rPr lang="tr-TR" b="1" dirty="0" err="1" smtClean="0"/>
              <a:t>Cahiliyede</a:t>
            </a:r>
            <a:r>
              <a:rPr lang="tr-TR" b="1" dirty="0" smtClean="0"/>
              <a:t> kölenin ve evlatlığın çocukları ile asiller evlenmezdi.</a:t>
            </a:r>
          </a:p>
          <a:p>
            <a:r>
              <a:rPr lang="tr-TR" b="1" dirty="0" smtClean="0"/>
              <a:t>Efendimiz, Zeynep validemizle evlenerek bu gibi cahiliye adetlerini ortadan kaldırdı.</a:t>
            </a:r>
            <a:endParaRPr lang="tr-TR" b="1" dirty="0"/>
          </a:p>
        </p:txBody>
      </p:sp>
      <p:pic>
        <p:nvPicPr>
          <p:cNvPr id="5122" name="Picture 2" descr="C:\Users\user\Desktop\ezvac resimler\25666_103290599702374_1011274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3973" y="1920875"/>
            <a:ext cx="3467054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Guest\Pictures\Efendimizin hanımları\Adsı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59456"/>
            <a:ext cx="9144000" cy="6070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07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CÜVEYRİYE VALİDEMİZ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b="1" dirty="0" smtClean="0"/>
              <a:t> </a:t>
            </a:r>
            <a:r>
              <a:rPr lang="tr-TR" b="1" dirty="0" err="1" smtClean="0"/>
              <a:t>Huzaa</a:t>
            </a:r>
            <a:r>
              <a:rPr lang="tr-TR" b="1" dirty="0" smtClean="0"/>
              <a:t> ve </a:t>
            </a:r>
            <a:r>
              <a:rPr lang="tr-TR" b="1" dirty="0" err="1" smtClean="0"/>
              <a:t>Müstalik</a:t>
            </a:r>
            <a:r>
              <a:rPr lang="tr-TR" b="1" dirty="0" smtClean="0"/>
              <a:t> oğulları </a:t>
            </a:r>
            <a:r>
              <a:rPr lang="tr-TR" b="1" dirty="0" err="1" smtClean="0"/>
              <a:t>müslümanlara</a:t>
            </a:r>
            <a:r>
              <a:rPr lang="tr-TR" b="1" dirty="0" smtClean="0"/>
              <a:t> saldırmak için ittifak etmişlerdi. 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Onlar harekete geçmeden, efendimizin gönderdiği güçler tarafından orduları dağıtıldı. 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Bir çok esri alındı. Esirler arasında </a:t>
            </a:r>
            <a:r>
              <a:rPr lang="tr-TR" b="1" dirty="0" err="1" smtClean="0"/>
              <a:t>Cüveyriye</a:t>
            </a:r>
            <a:r>
              <a:rPr lang="tr-TR" b="1" dirty="0" smtClean="0"/>
              <a:t> validemiz de vardı. </a:t>
            </a:r>
            <a:r>
              <a:rPr lang="tr-TR" b="1" dirty="0" err="1" smtClean="0"/>
              <a:t>Cüveyriye</a:t>
            </a:r>
            <a:r>
              <a:rPr lang="tr-TR" b="1" dirty="0" smtClean="0"/>
              <a:t>, </a:t>
            </a:r>
            <a:r>
              <a:rPr lang="tr-TR" b="1" dirty="0" err="1" smtClean="0"/>
              <a:t>Müstalik</a:t>
            </a:r>
            <a:r>
              <a:rPr lang="tr-TR" b="1" dirty="0" smtClean="0"/>
              <a:t> oğulları reisinin kızı idi. Kocası da bu savaşta ölmüştü. </a:t>
            </a:r>
          </a:p>
          <a:p>
            <a:pPr>
              <a:buNone/>
            </a:pPr>
            <a:r>
              <a:rPr lang="tr-TR" b="1" dirty="0" smtClean="0"/>
              <a:t>Peygamberimiz </a:t>
            </a:r>
            <a:r>
              <a:rPr lang="tr-TR" b="1" dirty="0" err="1" smtClean="0"/>
              <a:t>Cüveyriye</a:t>
            </a:r>
            <a:r>
              <a:rPr lang="tr-TR" b="1" dirty="0" smtClean="0"/>
              <a:t> validemizle evlendikten sonra bütün savaş esirleri serbest bırakıldı. </a:t>
            </a:r>
            <a:r>
              <a:rPr lang="tr-TR" b="1" dirty="0" err="1" smtClean="0"/>
              <a:t>Müstalik</a:t>
            </a:r>
            <a:r>
              <a:rPr lang="tr-TR" b="1" dirty="0" smtClean="0"/>
              <a:t> oğulları ile </a:t>
            </a:r>
            <a:r>
              <a:rPr lang="tr-TR" b="1" dirty="0" err="1" smtClean="0"/>
              <a:t>müslümanlar</a:t>
            </a:r>
            <a:r>
              <a:rPr lang="tr-TR" b="1" dirty="0" smtClean="0"/>
              <a:t> akraba olunca, zamana İslam dinine girdiler.  </a:t>
            </a:r>
          </a:p>
          <a:p>
            <a:pPr>
              <a:buNone/>
            </a:pPr>
            <a:endParaRPr lang="tr-TR" b="1" dirty="0"/>
          </a:p>
        </p:txBody>
      </p:sp>
      <p:pic>
        <p:nvPicPr>
          <p:cNvPr id="6146" name="Picture 2" descr="C:\Users\user\Desktop\ezvac resimler\150578_481206541910776_1896368560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8732" y="1920875"/>
            <a:ext cx="3057535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42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Guest\Pictures\Efendimizin hanımları\Adsı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4248"/>
            <a:ext cx="9144000" cy="6073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3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SAFİYYE BİNTİ HUYEY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tr-TR" b="1" dirty="0" smtClean="0"/>
              <a:t> </a:t>
            </a:r>
            <a:r>
              <a:rPr lang="tr-TR" b="1" dirty="0" err="1" smtClean="0"/>
              <a:t>Hayber’in</a:t>
            </a:r>
            <a:r>
              <a:rPr lang="tr-TR" b="1" dirty="0" smtClean="0"/>
              <a:t> fethi ile </a:t>
            </a:r>
            <a:r>
              <a:rPr lang="tr-TR" b="1" dirty="0" err="1" smtClean="0"/>
              <a:t>yahudiler</a:t>
            </a:r>
            <a:r>
              <a:rPr lang="tr-TR" b="1" dirty="0" smtClean="0"/>
              <a:t>, ciddi bir darbe almıştı. Yahudi ittifakı bölgedeki gücünü kaybetmişti. Çok sayıda kişi esir alınmıştı.</a:t>
            </a:r>
          </a:p>
          <a:p>
            <a:pPr algn="ctr">
              <a:buNone/>
            </a:pPr>
            <a:r>
              <a:rPr lang="tr-TR" b="1" dirty="0" smtClean="0"/>
              <a:t> </a:t>
            </a:r>
            <a:r>
              <a:rPr lang="tr-TR" b="1" dirty="0" err="1" smtClean="0"/>
              <a:t>Safiyye</a:t>
            </a:r>
            <a:r>
              <a:rPr lang="tr-TR" b="1" dirty="0" smtClean="0"/>
              <a:t> validemiz de esirler arasında idi. Babası Nadir oğullarının reisi idi; annesi de </a:t>
            </a:r>
            <a:r>
              <a:rPr lang="tr-TR" b="1" dirty="0" err="1" smtClean="0"/>
              <a:t>Kureyza</a:t>
            </a:r>
            <a:r>
              <a:rPr lang="tr-TR" b="1" dirty="0" smtClean="0"/>
              <a:t> oğullarının reisinin kızı idi.</a:t>
            </a:r>
          </a:p>
          <a:p>
            <a:pPr algn="ctr">
              <a:buNone/>
            </a:pPr>
            <a:r>
              <a:rPr lang="tr-TR" b="1" dirty="0" smtClean="0"/>
              <a:t>45 ay evli kalmıştır.</a:t>
            </a:r>
          </a:p>
          <a:p>
            <a:pPr algn="ctr">
              <a:buNone/>
            </a:pPr>
            <a:r>
              <a:rPr lang="tr-TR" b="1" dirty="0" smtClean="0"/>
              <a:t>Yahudilerle kurulan akrabalık bağı sayesinde çok sayıda Yahudi, İslam’a girmiş, girmeyenler ise düşmanlığı bir kenara bırakmıştır. 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/>
          </a:p>
        </p:txBody>
      </p:sp>
      <p:pic>
        <p:nvPicPr>
          <p:cNvPr id="7170" name="Picture 2" descr="C:\Users\user\Desktop\ezvac resimler\252222_490013234363440_1745458119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57203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8634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uest\Pictures\Efendimizin hanımları\Adsı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6347"/>
            <a:ext cx="9144000" cy="60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3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GENEL DURUM	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Peygamberimiz ilk evliliğini 25 yaşında iken yaptı. Oysa Arap toplumunda evlilik 15 yaş civarı idi. Özellikle kız çocuklarının sayısı az olduğu için küçük yaşta nişan ve nikah yapılıyordu.</a:t>
            </a:r>
          </a:p>
          <a:p>
            <a:r>
              <a:rPr lang="tr-TR" b="1" dirty="0" smtClean="0"/>
              <a:t>İlk eşi Hz. Hatice ile 25 yıl evli kaldı. Bu evlilikten 6 çocuğu oldu. Kasım, Abdullah, Zeynep, </a:t>
            </a:r>
            <a:r>
              <a:rPr lang="tr-TR" b="1" dirty="0" err="1" smtClean="0"/>
              <a:t>Ümmü</a:t>
            </a:r>
            <a:r>
              <a:rPr lang="tr-TR" b="1" dirty="0" smtClean="0"/>
              <a:t> Gülsüm, Rukiye, Fatma.</a:t>
            </a:r>
          </a:p>
          <a:p>
            <a:r>
              <a:rPr lang="tr-TR" b="1" dirty="0" smtClean="0"/>
              <a:t>Hz. Hatice vefat ettiğinde Efendimiz 50 yaşında idi. Yetimleri ile birlikte 4 sene Mekke’de zor şartlar altında yaşadı. 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ÜMMÜ HABİBE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tr-TR" sz="5000" b="1" dirty="0" smtClean="0"/>
              <a:t>Ebu </a:t>
            </a:r>
            <a:r>
              <a:rPr lang="tr-TR" sz="5000" b="1" dirty="0" err="1" smtClean="0"/>
              <a:t>Süfyan’ın</a:t>
            </a:r>
            <a:r>
              <a:rPr lang="tr-TR" sz="5000" b="1" dirty="0" smtClean="0"/>
              <a:t> kızıdır. </a:t>
            </a:r>
          </a:p>
          <a:p>
            <a:r>
              <a:rPr lang="tr-TR" sz="5000" b="1" dirty="0" smtClean="0"/>
              <a:t>Habeşistan’a hicret etmişti. Kocasının orada vefat etti. </a:t>
            </a:r>
            <a:r>
              <a:rPr lang="tr-TR" sz="5000" b="1" dirty="0" err="1" smtClean="0"/>
              <a:t>Ümmü</a:t>
            </a:r>
            <a:r>
              <a:rPr lang="tr-TR" sz="5000" b="1" dirty="0" smtClean="0"/>
              <a:t> Habibe ise küçücük kızı ile birlikte yalnız kaldı. Tekrar Mekke’ye dönüp baba evine sığınmak zorunda kalacaktı. Babası ile o zamanlar azılı İslam düşmanı idi.  </a:t>
            </a:r>
          </a:p>
          <a:p>
            <a:r>
              <a:rPr lang="tr-TR" sz="5000" b="1" dirty="0" smtClean="0"/>
              <a:t>Peygamberimiz bu durumu öğrenince evlilik teklifini gönderdi. Kral </a:t>
            </a:r>
            <a:r>
              <a:rPr lang="tr-TR" sz="5000" b="1" dirty="0" err="1" smtClean="0"/>
              <a:t>Necaşi’yi</a:t>
            </a:r>
            <a:r>
              <a:rPr lang="tr-TR" sz="5000" b="1" dirty="0" smtClean="0"/>
              <a:t> kendisine vekil tayin etti. </a:t>
            </a:r>
            <a:r>
              <a:rPr lang="tr-TR" sz="5000" b="1" dirty="0" err="1" smtClean="0"/>
              <a:t>Necaşi</a:t>
            </a:r>
            <a:r>
              <a:rPr lang="tr-TR" sz="5000" b="1" dirty="0" smtClean="0"/>
              <a:t> bu nikâhı kıydı. </a:t>
            </a:r>
            <a:r>
              <a:rPr lang="tr-TR" sz="5000" b="1" dirty="0" err="1" smtClean="0"/>
              <a:t>Mehirini</a:t>
            </a:r>
            <a:r>
              <a:rPr lang="tr-TR" sz="5000" b="1" dirty="0" smtClean="0"/>
              <a:t> de bizzat kendisi ödedi.</a:t>
            </a:r>
          </a:p>
          <a:p>
            <a:r>
              <a:rPr lang="tr-TR" sz="5000" b="1" dirty="0" smtClean="0"/>
              <a:t>Böylece hem Ebu </a:t>
            </a:r>
            <a:r>
              <a:rPr lang="tr-TR" sz="5000" b="1" dirty="0" err="1" smtClean="0"/>
              <a:t>Süfyan’ın</a:t>
            </a:r>
            <a:r>
              <a:rPr lang="tr-TR" sz="5000" b="1" dirty="0" smtClean="0"/>
              <a:t> kalbi yumuşadı, hem de kral </a:t>
            </a:r>
            <a:r>
              <a:rPr lang="tr-TR" sz="5000" b="1" dirty="0" err="1" smtClean="0"/>
              <a:t>Necaşi</a:t>
            </a:r>
            <a:r>
              <a:rPr lang="tr-TR" sz="5000" b="1" dirty="0" smtClean="0"/>
              <a:t>, peygamberimizin vekili olmayı kabul etti. Mekke’nin fethi günü Ebu </a:t>
            </a:r>
            <a:r>
              <a:rPr lang="tr-TR" sz="5000" b="1" dirty="0" err="1" smtClean="0"/>
              <a:t>Süfyan</a:t>
            </a:r>
            <a:r>
              <a:rPr lang="tr-TR" sz="5000" b="1" dirty="0" smtClean="0"/>
              <a:t> da </a:t>
            </a:r>
            <a:r>
              <a:rPr lang="tr-TR" sz="5000" b="1" dirty="0" err="1" smtClean="0"/>
              <a:t>müslüman</a:t>
            </a:r>
            <a:r>
              <a:rPr lang="tr-TR" sz="5000" b="1" dirty="0" smtClean="0"/>
              <a:t> oldu. </a:t>
            </a:r>
          </a:p>
          <a:p>
            <a:endParaRPr lang="tr-TR" b="1" dirty="0"/>
          </a:p>
        </p:txBody>
      </p:sp>
      <p:pic>
        <p:nvPicPr>
          <p:cNvPr id="8194" name="Picture 2" descr="C:\Users\user\Desktop\ezvac resimler\552919_427333750631389_1922839747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1966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Guest\Pictures\Efendimizin hanımları\Adsız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19"/>
          <a:stretch/>
        </p:blipFill>
        <p:spPr bwMode="auto">
          <a:xfrm>
            <a:off x="0" y="819669"/>
            <a:ext cx="9124730" cy="6038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39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MEYMUNE BİNTİ HARİS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tr-TR" sz="1600" b="1" dirty="0" smtClean="0"/>
              <a:t>Asıl ismi </a:t>
            </a:r>
            <a:r>
              <a:rPr lang="tr-TR" sz="1600" b="1" dirty="0" err="1" smtClean="0"/>
              <a:t>Berre’dir</a:t>
            </a:r>
            <a:r>
              <a:rPr lang="tr-TR" sz="1600" b="1" dirty="0" smtClean="0"/>
              <a:t>. İki evlilik yapmıştı. Birinci eşinden ayrılmış, ikinci eşinin vefatı ile de dul kalmıştı.</a:t>
            </a:r>
          </a:p>
          <a:p>
            <a:pPr algn="ctr"/>
            <a:r>
              <a:rPr lang="tr-TR" sz="1600" b="1" dirty="0" smtClean="0"/>
              <a:t> </a:t>
            </a:r>
          </a:p>
          <a:p>
            <a:pPr algn="ctr"/>
            <a:r>
              <a:rPr lang="tr-TR" sz="1600" b="1" dirty="0" smtClean="0"/>
              <a:t>Medine’ye hicret etmemiş, </a:t>
            </a:r>
            <a:r>
              <a:rPr lang="tr-TR" sz="1600" b="1" dirty="0" err="1" smtClean="0"/>
              <a:t>müslümanlığını</a:t>
            </a:r>
            <a:r>
              <a:rPr lang="tr-TR" sz="1600" b="1" dirty="0" smtClean="0"/>
              <a:t> saklamak zorunda kalmıştır.</a:t>
            </a:r>
          </a:p>
          <a:p>
            <a:pPr algn="ctr"/>
            <a:endParaRPr lang="tr-TR" sz="1600" b="1" dirty="0" smtClean="0"/>
          </a:p>
          <a:p>
            <a:pPr algn="ctr"/>
            <a:r>
              <a:rPr lang="tr-TR" sz="1600" b="1" dirty="0" smtClean="0"/>
              <a:t>Mekkeliler ise Medine’ye karşı düşmanlık besliyor, savaşmaktan çekinmiyorlardı. </a:t>
            </a:r>
          </a:p>
          <a:p>
            <a:pPr algn="ctr"/>
            <a:endParaRPr lang="tr-TR" sz="1600" b="1" dirty="0" smtClean="0"/>
          </a:p>
          <a:p>
            <a:pPr algn="ctr"/>
            <a:r>
              <a:rPr lang="tr-TR" sz="1600" b="1" dirty="0" err="1" smtClean="0"/>
              <a:t>Hudeybiye</a:t>
            </a:r>
            <a:r>
              <a:rPr lang="tr-TR" sz="1600" b="1" dirty="0" smtClean="0"/>
              <a:t> anlaşmasından sonra Peygamberimizin </a:t>
            </a:r>
            <a:r>
              <a:rPr lang="tr-TR" sz="1600" b="1" dirty="0" err="1" smtClean="0"/>
              <a:t>Meymune</a:t>
            </a:r>
            <a:r>
              <a:rPr lang="tr-TR" sz="1600" b="1" dirty="0" smtClean="0"/>
              <a:t> validemiz ile evliliği Mekke’de şok etkisi yapmıştı. Bu evlilik ile aradaki buzlar erimeye başlamıştı.</a:t>
            </a:r>
          </a:p>
          <a:p>
            <a:pPr>
              <a:buNone/>
            </a:pPr>
            <a:endParaRPr lang="tr-TR" sz="1600" b="1" dirty="0" smtClean="0"/>
          </a:p>
          <a:p>
            <a:pPr>
              <a:buNone/>
            </a:pP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9218" name="Picture 2" descr="C:\Users\user\Desktop\ezvac resimler\603414_439234359441328_1497100336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39206"/>
            <a:ext cx="4038600" cy="319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MARİYE VALİDEMİZ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 smtClean="0">
                <a:latin typeface="+mj-lt"/>
              </a:rPr>
              <a:t>Peygamberimiz yabancı devlet başkanlarına mektup gönderip onları İslam’a davet etmişti. Bunlardan biri de Mısır devletinin reisi </a:t>
            </a:r>
            <a:r>
              <a:rPr lang="tr-TR" b="1" dirty="0" err="1" smtClean="0">
                <a:latin typeface="+mj-lt"/>
              </a:rPr>
              <a:t>Mukavkıs</a:t>
            </a:r>
            <a:r>
              <a:rPr lang="tr-TR" b="1" dirty="0" smtClean="0">
                <a:latin typeface="+mj-lt"/>
              </a:rPr>
              <a:t> idi. </a:t>
            </a:r>
          </a:p>
          <a:p>
            <a:r>
              <a:rPr lang="tr-TR" b="1" dirty="0" err="1" smtClean="0">
                <a:latin typeface="+mj-lt"/>
              </a:rPr>
              <a:t>Mukavkıs</a:t>
            </a:r>
            <a:r>
              <a:rPr lang="tr-TR" b="1" dirty="0" smtClean="0">
                <a:latin typeface="+mj-lt"/>
              </a:rPr>
              <a:t> bu nazik daveti şimdilik ertelese de </a:t>
            </a:r>
            <a:r>
              <a:rPr lang="tr-TR" b="1" dirty="0" err="1" smtClean="0">
                <a:latin typeface="+mj-lt"/>
              </a:rPr>
              <a:t>müslümanlarla</a:t>
            </a:r>
            <a:r>
              <a:rPr lang="tr-TR" b="1" dirty="0" smtClean="0">
                <a:latin typeface="+mj-lt"/>
              </a:rPr>
              <a:t> işbirliği ve dostluk bağlarını geliştirmiştir. Bu davete karşılık çok sayıda hediye ve göndermiştir. Saray kadınlarından </a:t>
            </a:r>
            <a:r>
              <a:rPr lang="tr-TR" b="1" dirty="0" err="1" smtClean="0">
                <a:latin typeface="+mj-lt"/>
              </a:rPr>
              <a:t>Mariye</a:t>
            </a:r>
            <a:r>
              <a:rPr lang="tr-TR" b="1" dirty="0" smtClean="0">
                <a:latin typeface="+mj-lt"/>
              </a:rPr>
              <a:t> validemizi ise peygamberimizle evlenmesi önersinde bulundu. </a:t>
            </a:r>
          </a:p>
          <a:p>
            <a:r>
              <a:rPr lang="tr-TR" b="1" dirty="0" smtClean="0">
                <a:latin typeface="+mj-lt"/>
              </a:rPr>
              <a:t>Böylece </a:t>
            </a:r>
            <a:r>
              <a:rPr lang="tr-TR" b="1" dirty="0" err="1" smtClean="0">
                <a:latin typeface="+mj-lt"/>
              </a:rPr>
              <a:t>kıptilerle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müslümalnlar</a:t>
            </a:r>
            <a:r>
              <a:rPr lang="tr-TR" b="1" dirty="0" smtClean="0">
                <a:latin typeface="+mj-lt"/>
              </a:rPr>
              <a:t> arasında akrabalık bağı kuruldu. Bizans ile araları iyice bozulan Mısır devleti ve halkı İslam’a girdi.</a:t>
            </a:r>
            <a:endParaRPr lang="tr-TR" b="1" dirty="0">
              <a:latin typeface="+mj-lt"/>
            </a:endParaRPr>
          </a:p>
        </p:txBody>
      </p:sp>
      <p:pic>
        <p:nvPicPr>
          <p:cNvPr id="10242" name="Picture 2" descr="C:\Users\user\Desktop\ezvac resimler\408542_518376748193755_441187615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48635"/>
            <a:ext cx="4038600" cy="377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uest\Pictures\Efendimizin hanımları\Adsı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037"/>
            <a:ext cx="9135414" cy="6093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2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/>
              <a:t>ÇOK EVLİLİĞİN HİKMETLERİ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Evlilik yaşı 15 civarında olmasına rağmen peygamberimiz ilk evliliğini 25 yaşında yaptı.</a:t>
            </a:r>
          </a:p>
          <a:p>
            <a:r>
              <a:rPr lang="tr-TR" b="1" dirty="0" smtClean="0"/>
              <a:t>Hz. Hatice’nin vefatı ile bir dula kalmasına rağmen evlenmedi. </a:t>
            </a:r>
          </a:p>
          <a:p>
            <a:r>
              <a:rPr lang="tr-TR" b="1" dirty="0" smtClean="0"/>
              <a:t>Onun her yaptığı iş ve söylediği her sözün vahiy merkezlidir. O, kendi </a:t>
            </a:r>
            <a:r>
              <a:rPr lang="tr-TR" b="1" dirty="0" err="1" smtClean="0"/>
              <a:t>hevasından</a:t>
            </a:r>
            <a:r>
              <a:rPr lang="tr-TR" b="1" dirty="0" smtClean="0"/>
              <a:t> iş yapmaz.</a:t>
            </a:r>
          </a:p>
          <a:p>
            <a:r>
              <a:rPr lang="tr-TR" b="1" dirty="0" smtClean="0"/>
              <a:t>İslam’ın hızla yayılması sonuncu onu kadınlara hakkıyla anlatacak zeki ve asil kadınlara ihtiyaç vardı.</a:t>
            </a:r>
          </a:p>
          <a:p>
            <a:r>
              <a:rPr lang="tr-TR" b="1" dirty="0" smtClean="0"/>
              <a:t>Bu evliliklerden sadece </a:t>
            </a:r>
            <a:r>
              <a:rPr lang="tr-TR" b="1" dirty="0" err="1" smtClean="0"/>
              <a:t>Mariye</a:t>
            </a:r>
            <a:r>
              <a:rPr lang="tr-TR" b="1" dirty="0" smtClean="0"/>
              <a:t> validemizden İbrahim adında bir çocuğu oldu. İki aylıkken vefat etti. 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214282" y="1357298"/>
            <a:ext cx="8715436" cy="4967303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Her evliliğin sonrası mescidin yanına ek bir oda yapıldı.</a:t>
            </a:r>
          </a:p>
          <a:p>
            <a:r>
              <a:rPr lang="tr-TR" sz="2800" b="1" dirty="0" smtClean="0"/>
              <a:t>Maddi imkânsızlıklar içinde kalan hanımlarını serbest bırakmış, isteyen ayrılabilir, demişti. Hiçbirisi ayrılmadı.</a:t>
            </a:r>
          </a:p>
          <a:p>
            <a:r>
              <a:rPr lang="tr-TR" sz="2800" b="1" dirty="0" smtClean="0"/>
              <a:t>Akrabalık yoluyla İslam’ın yayılması geleneği devam etmiştir. özellikle Osmanlılar, bu yöntemi kullanmışlardır. </a:t>
            </a:r>
          </a:p>
          <a:p>
            <a:r>
              <a:rPr lang="tr-TR" sz="2800" b="1" dirty="0" smtClean="0"/>
              <a:t>Peygamberimizin evleri adeta yetimhane gibiydi. Çok sayıda yetime babalık yaptı.</a:t>
            </a:r>
          </a:p>
          <a:p>
            <a:endParaRPr lang="tr-TR" sz="2800" b="1" dirty="0" smtClean="0"/>
          </a:p>
          <a:p>
            <a:endParaRPr lang="tr-T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  HZ. HATİCE DÖNEMİ	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Hz. Hatice validemiz, </a:t>
            </a:r>
            <a:r>
              <a:rPr lang="tr-TR" b="1" dirty="0" err="1" smtClean="0"/>
              <a:t>müslümanların</a:t>
            </a:r>
            <a:r>
              <a:rPr lang="tr-TR" b="1" dirty="0" smtClean="0"/>
              <a:t> ilki idi. </a:t>
            </a:r>
          </a:p>
          <a:p>
            <a:r>
              <a:rPr lang="tr-TR" b="1" dirty="0" smtClean="0"/>
              <a:t>Bütün servetini ikram ve hediyelerle tüketti. Vefat ettiğinde arkada hiç servet bırakmadı.</a:t>
            </a:r>
          </a:p>
          <a:p>
            <a:r>
              <a:rPr lang="tr-TR" b="1" dirty="0" smtClean="0"/>
              <a:t>Mekke’deki boykotu Hz. Hatice’nin ticari bağlantıları sayesinde biraz olsun hafifliyordu. </a:t>
            </a:r>
          </a:p>
          <a:p>
            <a:r>
              <a:rPr lang="tr-TR" b="1" dirty="0" smtClean="0"/>
              <a:t>Hz. Hatice ve Ebu </a:t>
            </a:r>
            <a:r>
              <a:rPr lang="tr-TR" b="1" dirty="0" err="1" smtClean="0"/>
              <a:t>Talib’in</a:t>
            </a:r>
            <a:r>
              <a:rPr lang="tr-TR" b="1" dirty="0" smtClean="0"/>
              <a:t> ölümüne hüzün yılı denir.</a:t>
            </a:r>
          </a:p>
          <a:p>
            <a:endParaRPr lang="tr-TR" b="1" dirty="0"/>
          </a:p>
        </p:txBody>
      </p:sp>
      <p:pic>
        <p:nvPicPr>
          <p:cNvPr id="1026" name="Picture 2" descr="C:\Users\user\Desktop\ezvac resimler\33565_154350287929738_6580306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b="1" dirty="0" smtClean="0"/>
              <a:t>İSLÂMIN KADINLARA ULAŞMASI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1589566"/>
            <a:ext cx="4429156" cy="4982705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Erkekler gündüzün mescide geliyor, peygamberimizle görüşüyordu. Fakat kadınların böyle bir imkânı yoktu. İslamiyet erkekler arasında hızla yayılırken kadınlar arasında bir türlü anlaşılamıyordu. Ancak eşlerinin bildiği kadar biliyorlardı. </a:t>
            </a:r>
          </a:p>
          <a:p>
            <a:r>
              <a:rPr lang="tr-TR" b="1" dirty="0" smtClean="0"/>
              <a:t>Nikah, talak, miras, annelik, eş olma ve aile hayatının anlaşılabilmesi için kadınlara hitap edecek kimselere ihtiyaç vardı.</a:t>
            </a:r>
            <a:endParaRPr lang="tr-TR" b="1" dirty="0"/>
          </a:p>
        </p:txBody>
      </p:sp>
      <p:pic>
        <p:nvPicPr>
          <p:cNvPr id="13314" name="Picture 2" descr="C:\Users\user\Desktop\ezvac resimler\18437_100774519953982_6259096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2556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uest\Pictures\Efendimizin hanımları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749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61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SEVDE BİNTİ ZEM’A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b="1" dirty="0" smtClean="0"/>
          </a:p>
          <a:p>
            <a:r>
              <a:rPr lang="tr-TR" b="1" dirty="0" err="1" smtClean="0"/>
              <a:t>Sevde</a:t>
            </a:r>
            <a:r>
              <a:rPr lang="tr-TR" b="1" dirty="0" smtClean="0"/>
              <a:t> validemiz ilk </a:t>
            </a:r>
            <a:r>
              <a:rPr lang="tr-TR" b="1" dirty="0" err="1" smtClean="0"/>
              <a:t>müslümanlardandı</a:t>
            </a:r>
            <a:r>
              <a:rPr lang="tr-TR" b="1" dirty="0" smtClean="0"/>
              <a:t>. </a:t>
            </a:r>
          </a:p>
          <a:p>
            <a:r>
              <a:rPr lang="tr-TR" b="1" dirty="0" smtClean="0"/>
              <a:t>Habeşistan’a hicret etmişti.</a:t>
            </a:r>
          </a:p>
          <a:p>
            <a:r>
              <a:rPr lang="tr-TR" b="1" dirty="0" smtClean="0"/>
              <a:t>Eşi vefatı ettiğinde 55 yaşında idi. Yetimleri ile birlikte zor günler geçiriyordu. Kendisi de yaşlı sayılabilecek durumda idi. </a:t>
            </a:r>
          </a:p>
          <a:p>
            <a:r>
              <a:rPr lang="tr-TR" b="1" dirty="0" smtClean="0"/>
              <a:t>Hz. Osman’ın hanımı aracı oldu ve peygamberimizle evlilik gerçekleşti. 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/>
          </a:p>
        </p:txBody>
      </p:sp>
      <p:pic>
        <p:nvPicPr>
          <p:cNvPr id="12290" name="Picture 2" descr="C:\Users\user\Desktop\ezvac resimler\295395_439225542775543_777783611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4855" y="1920875"/>
            <a:ext cx="3145289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HAZRETİ</a:t>
            </a:r>
            <a:r>
              <a:rPr lang="tr-TR" dirty="0" smtClean="0"/>
              <a:t> </a:t>
            </a:r>
            <a:r>
              <a:rPr lang="tr-TR" b="1" dirty="0" smtClean="0"/>
              <a:t>AİŞE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b="1" dirty="0" smtClean="0"/>
          </a:p>
          <a:p>
            <a:r>
              <a:rPr lang="tr-TR" b="1" dirty="0" smtClean="0"/>
              <a:t>Efendimizin terbiyesinde büyümüş bir validemizdir. </a:t>
            </a:r>
          </a:p>
          <a:p>
            <a:r>
              <a:rPr lang="tr-TR" b="1" dirty="0" smtClean="0"/>
              <a:t>Kadınlar arasında dini hükümlerin anlaşılmasında etkili olmuştur. </a:t>
            </a:r>
          </a:p>
          <a:p>
            <a:r>
              <a:rPr lang="tr-TR" b="1" dirty="0" smtClean="0"/>
              <a:t>Fakih, şair, alim bir kadın idi.</a:t>
            </a:r>
          </a:p>
          <a:p>
            <a:r>
              <a:rPr lang="tr-TR" b="1" dirty="0" smtClean="0"/>
              <a:t>Teyemmüm abdestini nakletmiştir.</a:t>
            </a:r>
          </a:p>
          <a:p>
            <a:r>
              <a:rPr lang="tr-TR" b="1" dirty="0" smtClean="0"/>
              <a:t>Münafıkların ortaya çıkmasında etkisi vardır.</a:t>
            </a:r>
          </a:p>
          <a:p>
            <a:pPr>
              <a:buNone/>
            </a:pPr>
            <a:endParaRPr lang="tr-TR" b="1" dirty="0"/>
          </a:p>
        </p:txBody>
      </p:sp>
      <p:pic>
        <p:nvPicPr>
          <p:cNvPr id="2050" name="Picture 2" descr="C:\Users\user\Desktop\ezvac resimler\23522_102367409794693_6186467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26983"/>
            <a:ext cx="4038600" cy="2821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HİZMETLERİ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smtClean="0"/>
              <a:t>Hiç çocuğu olmadı.</a:t>
            </a:r>
          </a:p>
          <a:p>
            <a:r>
              <a:rPr lang="tr-TR" b="1" dirty="0" smtClean="0"/>
              <a:t>Cebrail, onun odasında iken vahiy getirirdi.</a:t>
            </a:r>
          </a:p>
          <a:p>
            <a:r>
              <a:rPr lang="tr-TR" b="1" dirty="0" smtClean="0"/>
              <a:t>Dininizin yarısını (Hümeyra) </a:t>
            </a:r>
            <a:r>
              <a:rPr lang="tr-TR" b="1" dirty="0" err="1" smtClean="0"/>
              <a:t>Aişe’den</a:t>
            </a:r>
            <a:r>
              <a:rPr lang="tr-TR" b="1" dirty="0" smtClean="0"/>
              <a:t> alınız. (Buhari27)</a:t>
            </a:r>
          </a:p>
          <a:p>
            <a:r>
              <a:rPr lang="tr-TR" b="1" dirty="0" smtClean="0"/>
              <a:t>Çok sayıda hadis rivayet etmiştir.</a:t>
            </a:r>
            <a:endParaRPr lang="tr-TR" b="1" dirty="0"/>
          </a:p>
        </p:txBody>
      </p:sp>
      <p:pic>
        <p:nvPicPr>
          <p:cNvPr id="11266" name="Picture 2" descr="C:\Users\user\Desktop\ezvac resimler\18437_100774966620604_2112199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Hz. Peygamber’in (</a:t>
            </a:r>
            <a:r>
              <a:rPr lang="tr-TR" dirty="0" err="1" smtClean="0"/>
              <a:t>s.a.v</a:t>
            </a:r>
            <a:r>
              <a:rPr lang="tr-TR" dirty="0" smtClean="0"/>
              <a:t>.) Hanımları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uest\Pictures\Efendimizin hanımları\Adsı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69407"/>
            <a:ext cx="9144000" cy="60885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269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</TotalTime>
  <Words>1050</Words>
  <Application>Microsoft Office PowerPoint</Application>
  <PresentationFormat>Ekran Gösterisi (4:3)</PresentationFormat>
  <Paragraphs>99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Ortalama</vt:lpstr>
      <vt:lpstr>Slayt 1</vt:lpstr>
      <vt:lpstr>GENEL DURUM </vt:lpstr>
      <vt:lpstr>  HZ. HATİCE DÖNEMİ </vt:lpstr>
      <vt:lpstr>İSLÂMIN KADINLARA ULAŞMASI</vt:lpstr>
      <vt:lpstr>Hz. Peygamber’in (s.a.v.) Hanımları</vt:lpstr>
      <vt:lpstr>SEVDE BİNTİ ZEM’A</vt:lpstr>
      <vt:lpstr>HAZRETİ AİŞE</vt:lpstr>
      <vt:lpstr>HİZMETLERİ</vt:lpstr>
      <vt:lpstr>Hz. Peygamber’in (s.a.v.) Hanımları</vt:lpstr>
      <vt:lpstr>HAFSA BİNTİ ÖMER </vt:lpstr>
      <vt:lpstr>Hz. Peygamber’in (s.a.v.) Hanımları</vt:lpstr>
      <vt:lpstr>ÜMMÜ SELEME</vt:lpstr>
      <vt:lpstr>Hz. Peygamber’in (s.a.v.) Hanımları</vt:lpstr>
      <vt:lpstr>ZEYNEP BİNTİ CAHŞ</vt:lpstr>
      <vt:lpstr>Hz. Peygamber’in (s.a.v.) Hanımları</vt:lpstr>
      <vt:lpstr>CÜVEYRİYE VALİDEMİZ</vt:lpstr>
      <vt:lpstr>Hz. Peygamber’in (s.a.v.) Hanımları</vt:lpstr>
      <vt:lpstr>SAFİYYE BİNTİ HUYEY</vt:lpstr>
      <vt:lpstr>Hz. Peygamber’in (s.a.v.) Hanımları</vt:lpstr>
      <vt:lpstr>ÜMMÜ HABİBE</vt:lpstr>
      <vt:lpstr>Hz. Peygamber’in (s.a.v.) Hanımları</vt:lpstr>
      <vt:lpstr>MEYMUNE BİNTİ HARİS</vt:lpstr>
      <vt:lpstr>MARİYE VALİDEMİZ</vt:lpstr>
      <vt:lpstr>Hz. Peygamber’in (s.a.v.) Hanımları</vt:lpstr>
      <vt:lpstr>ÇOK EVLİLİĞİN HİKMETLERİ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Guest</dc:creator>
  <cp:lastModifiedBy>User</cp:lastModifiedBy>
  <cp:revision>3</cp:revision>
  <dcterms:created xsi:type="dcterms:W3CDTF">2014-02-21T09:11:25Z</dcterms:created>
  <dcterms:modified xsi:type="dcterms:W3CDTF">2014-08-08T07:12:29Z</dcterms:modified>
</cp:coreProperties>
</file>